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Maven Pro" pitchFamily="2" charset="77"/>
      <p:regular r:id="rId21"/>
      <p:bold r:id="rId22"/>
    </p:embeddedFont>
    <p:embeddedFont>
      <p:font typeface="Nunito" pitchFamily="2" charset="77"/>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6"/>
  </p:normalViewPr>
  <p:slideViewPr>
    <p:cSldViewPr snapToGrid="0">
      <p:cViewPr varScale="1">
        <p:scale>
          <a:sx n="141" d="100"/>
          <a:sy n="141" d="100"/>
        </p:scale>
        <p:origin x="80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cf13b090cc_0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cf13b090cc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Clr>
                <a:srgbClr val="424242"/>
              </a:buClr>
              <a:buSzPts val="1000"/>
              <a:buFont typeface="Nunito"/>
              <a:buChar char="-"/>
            </a:pPr>
            <a:r>
              <a:rPr lang="en" sz="1200">
                <a:solidFill>
                  <a:schemeClr val="dk1"/>
                </a:solidFill>
                <a:latin typeface="Times New Roman"/>
                <a:ea typeface="Times New Roman"/>
                <a:cs typeface="Times New Roman"/>
                <a:sym typeface="Times New Roman"/>
              </a:rPr>
              <a:t> Jill</a:t>
            </a:r>
            <a:endParaRPr sz="1200">
              <a:solidFill>
                <a:schemeClr val="dk1"/>
              </a:solidFill>
              <a:latin typeface="Times New Roman"/>
              <a:ea typeface="Times New Roman"/>
              <a:cs typeface="Times New Roman"/>
              <a:sym typeface="Times New Roman"/>
            </a:endParaRPr>
          </a:p>
          <a:p>
            <a:pPr marL="457200" lvl="0" indent="-292100" algn="l" rtl="0">
              <a:spcBef>
                <a:spcPts val="0"/>
              </a:spcBef>
              <a:spcAft>
                <a:spcPts val="0"/>
              </a:spcAft>
              <a:buClr>
                <a:srgbClr val="424242"/>
              </a:buClr>
              <a:buSzPts val="1000"/>
              <a:buFont typeface="Nunito"/>
              <a:buChar char="-"/>
            </a:pPr>
            <a:endParaRPr sz="1200">
              <a:solidFill>
                <a:schemeClr val="dk1"/>
              </a:solidFill>
              <a:latin typeface="Times New Roman"/>
              <a:ea typeface="Times New Roman"/>
              <a:cs typeface="Times New Roman"/>
              <a:sym typeface="Times New Roman"/>
            </a:endParaRPr>
          </a:p>
          <a:p>
            <a:pPr marL="457200" lvl="0" indent="-292100" algn="l" rtl="0">
              <a:spcBef>
                <a:spcPts val="0"/>
              </a:spcBef>
              <a:spcAft>
                <a:spcPts val="0"/>
              </a:spcAft>
              <a:buClr>
                <a:srgbClr val="424242"/>
              </a:buClr>
              <a:buSzPts val="1000"/>
              <a:buFont typeface="Nunito"/>
              <a:buChar char="-"/>
            </a:pPr>
            <a:r>
              <a:rPr lang="en" sz="1200">
                <a:solidFill>
                  <a:schemeClr val="dk1"/>
                </a:solidFill>
                <a:latin typeface="Times New Roman"/>
                <a:ea typeface="Times New Roman"/>
                <a:cs typeface="Times New Roman"/>
                <a:sym typeface="Times New Roman"/>
              </a:rPr>
              <a:t>After manipulating the data, the modeling process started with a stepwise multiple linear regression for each individual year, spanning from 2014 to 2023 FPI. The yearly FPI was used as a response variable with numerous predictors including all other expense and revenue variables (omitting NA values) and the previous year’s FPI as a “baseline measure of FPI” for the 52 universities. This stepwise regression served to establish an initial relationship between FPI and the significant predictors of the dataset.</a:t>
            </a:r>
            <a:endParaRPr sz="1300">
              <a:solidFill>
                <a:srgbClr val="424242"/>
              </a:solidFill>
              <a:latin typeface="Nunito"/>
              <a:ea typeface="Nunito"/>
              <a:cs typeface="Nunito"/>
              <a:sym typeface="Nunito"/>
            </a:endParaRPr>
          </a:p>
          <a:p>
            <a:pPr marL="457200" lvl="0" indent="-292100" algn="l" rtl="0">
              <a:lnSpc>
                <a:spcPct val="115000"/>
              </a:lnSpc>
              <a:spcBef>
                <a:spcPts val="0"/>
              </a:spcBef>
              <a:spcAft>
                <a:spcPts val="0"/>
              </a:spcAft>
              <a:buClr>
                <a:srgbClr val="424242"/>
              </a:buClr>
              <a:buSzPts val="1000"/>
              <a:buFont typeface="Nunito"/>
              <a:buChar char="-"/>
            </a:pPr>
            <a:endParaRPr sz="1000">
              <a:solidFill>
                <a:srgbClr val="424242"/>
              </a:solidFill>
              <a:latin typeface="Nunito"/>
              <a:ea typeface="Nunito"/>
              <a:cs typeface="Nunito"/>
              <a:sym typeface="Nunito"/>
            </a:endParaRPr>
          </a:p>
          <a:p>
            <a:pPr marL="457200" lvl="0"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Predicting 2020 FPI(adjusted R-squared: 0.6581)</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b="1">
                <a:solidFill>
                  <a:srgbClr val="424242"/>
                </a:solidFill>
                <a:latin typeface="Nunito"/>
                <a:ea typeface="Nunito"/>
                <a:cs typeface="Nunito"/>
                <a:sym typeface="Nunito"/>
              </a:rPr>
              <a:t>Total Expenses</a:t>
            </a:r>
            <a:endParaRPr sz="1000" b="1">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Medical</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Total Football coaching Salaries</a:t>
            </a:r>
            <a:endParaRPr sz="1000">
              <a:solidFill>
                <a:srgbClr val="424242"/>
              </a:solidFill>
              <a:latin typeface="Nunito"/>
              <a:ea typeface="Nunito"/>
              <a:cs typeface="Nunito"/>
              <a:sym typeface="Nunito"/>
            </a:endParaRPr>
          </a:p>
          <a:p>
            <a:pPr marL="457200" lvl="0"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Predicting 2021 FPI (adjusted R-squared: 0.6731)</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b="1">
                <a:solidFill>
                  <a:srgbClr val="424242"/>
                </a:solidFill>
                <a:latin typeface="Nunito"/>
                <a:ea typeface="Nunito"/>
                <a:cs typeface="Nunito"/>
                <a:sym typeface="Nunito"/>
              </a:rPr>
              <a:t>Total Expenses</a:t>
            </a:r>
            <a:endParaRPr sz="1000" b="1">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b="1">
                <a:solidFill>
                  <a:srgbClr val="424242"/>
                </a:solidFill>
                <a:latin typeface="Nunito"/>
                <a:ea typeface="Nunito"/>
                <a:cs typeface="Nunito"/>
                <a:sym typeface="Nunito"/>
              </a:rPr>
              <a:t>Coaches Compensation</a:t>
            </a:r>
            <a:endParaRPr sz="1000" b="1">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Competition Guarantees earned</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Institutional Government Support</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Total Football Spending</a:t>
            </a:r>
            <a:endParaRPr sz="1000">
              <a:solidFill>
                <a:srgbClr val="424242"/>
              </a:solidFill>
              <a:latin typeface="Nunito"/>
              <a:ea typeface="Nunito"/>
              <a:cs typeface="Nunito"/>
              <a:sym typeface="Nunito"/>
            </a:endParaRPr>
          </a:p>
          <a:p>
            <a:pPr marL="457200" lvl="0"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Predicting 2022 FPI (adjusted R-squared: 0.6636)</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Recruiting</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b="1">
                <a:solidFill>
                  <a:srgbClr val="424242"/>
                </a:solidFill>
                <a:latin typeface="Nunito"/>
                <a:ea typeface="Nunito"/>
                <a:cs typeface="Nunito"/>
                <a:sym typeface="Nunito"/>
              </a:rPr>
              <a:t>Coaches compensations</a:t>
            </a:r>
            <a:endParaRPr sz="1000" b="1">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Competition Guarantees earned</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Institutional Government Support</a:t>
            </a:r>
            <a:endParaRPr sz="1000">
              <a:solidFill>
                <a:srgbClr val="424242"/>
              </a:solidFill>
              <a:latin typeface="Nunito"/>
              <a:ea typeface="Nunito"/>
              <a:cs typeface="Nunito"/>
              <a:sym typeface="Nunito"/>
            </a:endParaRPr>
          </a:p>
          <a:p>
            <a:pPr marL="457200" lvl="0"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Predicting 2023 FPI (adjusted R-squared: 0.7527)</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Total Revenues</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Corporate Sponsorship and advertising licensing</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Donor contributions</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NCAA Conference Distributions Media_Rights and Post-Season Football</a:t>
            </a:r>
            <a:endParaRPr sz="1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ce9e9d226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ce9e9d226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000"/>
              <a:t>JIll</a:t>
            </a: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ce9e9d2269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ce9e9d226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sz="1200">
                <a:solidFill>
                  <a:schemeClr val="dk1"/>
                </a:solidFill>
                <a:latin typeface="Times New Roman"/>
                <a:ea typeface="Times New Roman"/>
                <a:cs typeface="Times New Roman"/>
                <a:sym typeface="Times New Roman"/>
              </a:rPr>
              <a:t>The yearly data was then fitted with the optimal lambda and the RMSE was calculated. This was repeated for each year from 2014 to 2023.</a:t>
            </a:r>
            <a:endParaRPr sz="1200">
              <a:solidFill>
                <a:schemeClr val="dk1"/>
              </a:solidFill>
              <a:latin typeface="Times New Roman"/>
              <a:ea typeface="Times New Roman"/>
              <a:cs typeface="Times New Roman"/>
              <a:sym typeface="Times New Roman"/>
            </a:endParaRPr>
          </a:p>
          <a:p>
            <a:pPr marL="0" lvl="0" indent="457200" algn="l" rtl="0">
              <a:spcBef>
                <a:spcPts val="0"/>
              </a:spcBef>
              <a:spcAft>
                <a:spcPts val="0"/>
              </a:spcAft>
              <a:buNone/>
            </a:pPr>
            <a:r>
              <a:rPr lang="en" sz="1200">
                <a:solidFill>
                  <a:schemeClr val="dk1"/>
                </a:solidFill>
                <a:latin typeface="Times New Roman"/>
                <a:ea typeface="Times New Roman"/>
                <a:cs typeface="Times New Roman"/>
                <a:sym typeface="Times New Roman"/>
              </a:rPr>
              <a:t>LASSO regression can lose some information when variables are correlated because it retains only one of the variables and sets other correlated variables to zero. The interpretability of a LASSO regression is considered good when it selects a small number of features with non-zero coefficients, making it easier to identify the most important predictors </a:t>
            </a:r>
            <a:endParaRPr sz="1200">
              <a:solidFill>
                <a:schemeClr val="dk1"/>
              </a:solidFill>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JIll</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ce9e9d2269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ce9e9d226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number of  predictors dropped from twenty-one to anywhere between three and ten predictors. </a:t>
            </a:r>
            <a:endParaRPr sz="1200">
              <a:solidFill>
                <a:schemeClr val="dk1"/>
              </a:solidFill>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Jill</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ce9e9d226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ce9e9d226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Predicting 2020 FPI(adjusted R-squared: 0.6581)</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b="1">
                <a:solidFill>
                  <a:srgbClr val="424242"/>
                </a:solidFill>
                <a:latin typeface="Nunito"/>
                <a:ea typeface="Nunito"/>
                <a:cs typeface="Nunito"/>
                <a:sym typeface="Nunito"/>
              </a:rPr>
              <a:t>Total Expenses</a:t>
            </a:r>
            <a:endParaRPr sz="1000" b="1">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Medical</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Total Football coaching Salaries</a:t>
            </a:r>
            <a:endParaRPr sz="1000">
              <a:solidFill>
                <a:srgbClr val="424242"/>
              </a:solidFill>
              <a:latin typeface="Nunito"/>
              <a:ea typeface="Nunito"/>
              <a:cs typeface="Nunito"/>
              <a:sym typeface="Nunito"/>
            </a:endParaRPr>
          </a:p>
          <a:p>
            <a:pPr marL="457200" lvl="0"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Predicting 2021 FPI (adjusted R-squared: 0.6731)</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b="1">
                <a:solidFill>
                  <a:srgbClr val="424242"/>
                </a:solidFill>
                <a:latin typeface="Nunito"/>
                <a:ea typeface="Nunito"/>
                <a:cs typeface="Nunito"/>
                <a:sym typeface="Nunito"/>
              </a:rPr>
              <a:t>Total Expenses</a:t>
            </a:r>
            <a:endParaRPr sz="1000" b="1">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b="1">
                <a:solidFill>
                  <a:srgbClr val="424242"/>
                </a:solidFill>
                <a:latin typeface="Nunito"/>
                <a:ea typeface="Nunito"/>
                <a:cs typeface="Nunito"/>
                <a:sym typeface="Nunito"/>
              </a:rPr>
              <a:t>Coaches Compensation</a:t>
            </a:r>
            <a:endParaRPr sz="1000" b="1">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Competition Guarantees earned</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Institutional Government Support</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Total Football Spending</a:t>
            </a:r>
            <a:endParaRPr sz="1000">
              <a:solidFill>
                <a:srgbClr val="424242"/>
              </a:solidFill>
              <a:latin typeface="Nunito"/>
              <a:ea typeface="Nunito"/>
              <a:cs typeface="Nunito"/>
              <a:sym typeface="Nunito"/>
            </a:endParaRPr>
          </a:p>
          <a:p>
            <a:pPr marL="457200" lvl="0"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Predicting 2022 FPI (adjusted R-squared: 0.6636)</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Recruiting</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b="1">
                <a:solidFill>
                  <a:srgbClr val="424242"/>
                </a:solidFill>
                <a:latin typeface="Nunito"/>
                <a:ea typeface="Nunito"/>
                <a:cs typeface="Nunito"/>
                <a:sym typeface="Nunito"/>
              </a:rPr>
              <a:t>Coaches compensations</a:t>
            </a:r>
            <a:endParaRPr sz="1000" b="1">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Competition Guarantees earned</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Institutional Government Support</a:t>
            </a:r>
            <a:endParaRPr sz="1000">
              <a:solidFill>
                <a:srgbClr val="424242"/>
              </a:solidFill>
              <a:latin typeface="Nunito"/>
              <a:ea typeface="Nunito"/>
              <a:cs typeface="Nunito"/>
              <a:sym typeface="Nunito"/>
            </a:endParaRPr>
          </a:p>
          <a:p>
            <a:pPr marL="457200" lvl="0"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Predicting 2023 FPI (adjusted R-squared: 0.7527)</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Total Revenues</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Corporate Sponsorship and advertising licensing</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Donor contributions</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NCAA Conference Distributions Media_Rights and Post-Season Football</a:t>
            </a:r>
            <a:endParaRPr sz="1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bbacd51b0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bbacd51b0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Predicting 2020 FPI(adjusted R-squared: 0.6581)</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b="1">
                <a:solidFill>
                  <a:srgbClr val="424242"/>
                </a:solidFill>
                <a:latin typeface="Nunito"/>
                <a:ea typeface="Nunito"/>
                <a:cs typeface="Nunito"/>
                <a:sym typeface="Nunito"/>
              </a:rPr>
              <a:t>Total Expenses</a:t>
            </a:r>
            <a:endParaRPr sz="1000" b="1">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Medical</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Total Football coaching Salaries</a:t>
            </a:r>
            <a:endParaRPr sz="1000">
              <a:solidFill>
                <a:srgbClr val="424242"/>
              </a:solidFill>
              <a:latin typeface="Nunito"/>
              <a:ea typeface="Nunito"/>
              <a:cs typeface="Nunito"/>
              <a:sym typeface="Nunito"/>
            </a:endParaRPr>
          </a:p>
          <a:p>
            <a:pPr marL="457200" lvl="0"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Predicting 2021 FPI (adjusted R-squared: 0.6731)</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b="1">
                <a:solidFill>
                  <a:srgbClr val="424242"/>
                </a:solidFill>
                <a:latin typeface="Nunito"/>
                <a:ea typeface="Nunito"/>
                <a:cs typeface="Nunito"/>
                <a:sym typeface="Nunito"/>
              </a:rPr>
              <a:t>Total Expenses</a:t>
            </a:r>
            <a:endParaRPr sz="1000" b="1">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b="1">
                <a:solidFill>
                  <a:srgbClr val="424242"/>
                </a:solidFill>
                <a:latin typeface="Nunito"/>
                <a:ea typeface="Nunito"/>
                <a:cs typeface="Nunito"/>
                <a:sym typeface="Nunito"/>
              </a:rPr>
              <a:t>Coaches Compensation</a:t>
            </a:r>
            <a:endParaRPr sz="1000" b="1">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Competition Guarantees earned</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Institutional Government Support</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Total Football Spending</a:t>
            </a:r>
            <a:endParaRPr sz="1000">
              <a:solidFill>
                <a:srgbClr val="424242"/>
              </a:solidFill>
              <a:latin typeface="Nunito"/>
              <a:ea typeface="Nunito"/>
              <a:cs typeface="Nunito"/>
              <a:sym typeface="Nunito"/>
            </a:endParaRPr>
          </a:p>
          <a:p>
            <a:pPr marL="457200" lvl="0"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Predicting 2022 FPI (adjusted R-squared: 0.6636)</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Recruiting</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b="1">
                <a:solidFill>
                  <a:srgbClr val="424242"/>
                </a:solidFill>
                <a:latin typeface="Nunito"/>
                <a:ea typeface="Nunito"/>
                <a:cs typeface="Nunito"/>
                <a:sym typeface="Nunito"/>
              </a:rPr>
              <a:t>Coaches compensations</a:t>
            </a:r>
            <a:endParaRPr sz="1000" b="1">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Competition Guarantees earned</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Institutional Government Support</a:t>
            </a:r>
            <a:endParaRPr sz="1000">
              <a:solidFill>
                <a:srgbClr val="424242"/>
              </a:solidFill>
              <a:latin typeface="Nunito"/>
              <a:ea typeface="Nunito"/>
              <a:cs typeface="Nunito"/>
              <a:sym typeface="Nunito"/>
            </a:endParaRPr>
          </a:p>
          <a:p>
            <a:pPr marL="457200" lvl="0"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Predicting 2023 FPI (adjusted R-squared: 0.7527)</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Total Revenues</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Corporate Sponsorship and advertising licensing</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Donor contributions</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NCAA Conference Distributions Media_Rights and Post-Season Football</a:t>
            </a:r>
            <a:endParaRP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cf13b090c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cf13b090c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Predicting 2020 FPI(adjusted R-squared: 0.6581)</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b="1">
                <a:solidFill>
                  <a:srgbClr val="424242"/>
                </a:solidFill>
                <a:latin typeface="Nunito"/>
                <a:ea typeface="Nunito"/>
                <a:cs typeface="Nunito"/>
                <a:sym typeface="Nunito"/>
              </a:rPr>
              <a:t>Total Expenses</a:t>
            </a:r>
            <a:endParaRPr sz="1000" b="1">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Medical</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Total Football coaching Salaries</a:t>
            </a:r>
            <a:endParaRPr sz="1000">
              <a:solidFill>
                <a:srgbClr val="424242"/>
              </a:solidFill>
              <a:latin typeface="Nunito"/>
              <a:ea typeface="Nunito"/>
              <a:cs typeface="Nunito"/>
              <a:sym typeface="Nunito"/>
            </a:endParaRPr>
          </a:p>
          <a:p>
            <a:pPr marL="457200" lvl="0"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Predicting 2021 FPI (adjusted R-squared: 0.6731)</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b="1">
                <a:solidFill>
                  <a:srgbClr val="424242"/>
                </a:solidFill>
                <a:latin typeface="Nunito"/>
                <a:ea typeface="Nunito"/>
                <a:cs typeface="Nunito"/>
                <a:sym typeface="Nunito"/>
              </a:rPr>
              <a:t>Total Expenses</a:t>
            </a:r>
            <a:endParaRPr sz="1000" b="1">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b="1">
                <a:solidFill>
                  <a:srgbClr val="424242"/>
                </a:solidFill>
                <a:latin typeface="Nunito"/>
                <a:ea typeface="Nunito"/>
                <a:cs typeface="Nunito"/>
                <a:sym typeface="Nunito"/>
              </a:rPr>
              <a:t>Coaches Compensation</a:t>
            </a:r>
            <a:endParaRPr sz="1000" b="1">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Competition Guarantees earned</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Institutional Government Support</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Total Football Spending</a:t>
            </a:r>
            <a:endParaRPr sz="1000">
              <a:solidFill>
                <a:srgbClr val="424242"/>
              </a:solidFill>
              <a:latin typeface="Nunito"/>
              <a:ea typeface="Nunito"/>
              <a:cs typeface="Nunito"/>
              <a:sym typeface="Nunito"/>
            </a:endParaRPr>
          </a:p>
          <a:p>
            <a:pPr marL="457200" lvl="0"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Predicting 2022 FPI (adjusted R-squared: 0.6636)</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Recruiting</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b="1">
                <a:solidFill>
                  <a:srgbClr val="424242"/>
                </a:solidFill>
                <a:latin typeface="Nunito"/>
                <a:ea typeface="Nunito"/>
                <a:cs typeface="Nunito"/>
                <a:sym typeface="Nunito"/>
              </a:rPr>
              <a:t>Coaches compensations</a:t>
            </a:r>
            <a:endParaRPr sz="1000" b="1">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Competition Guarantees earned</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Institutional Government Support</a:t>
            </a:r>
            <a:endParaRPr sz="1000">
              <a:solidFill>
                <a:srgbClr val="424242"/>
              </a:solidFill>
              <a:latin typeface="Nunito"/>
              <a:ea typeface="Nunito"/>
              <a:cs typeface="Nunito"/>
              <a:sym typeface="Nunito"/>
            </a:endParaRPr>
          </a:p>
          <a:p>
            <a:pPr marL="457200" lvl="0"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Predicting 2023 FPI (adjusted R-squared: 0.7527)</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Total Revenues</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Corporate Sponsorship and advertising licensing</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Donor contributions</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NCAA Conference Distributions Media_Rights and Post-Season Football</a:t>
            </a:r>
            <a:endParaRPr sz="10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cf13b090c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cf13b090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Predicting 2020 FPI(adjusted R-squared: 0.6581)</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b="1">
                <a:solidFill>
                  <a:srgbClr val="424242"/>
                </a:solidFill>
                <a:latin typeface="Nunito"/>
                <a:ea typeface="Nunito"/>
                <a:cs typeface="Nunito"/>
                <a:sym typeface="Nunito"/>
              </a:rPr>
              <a:t>Total Expenses</a:t>
            </a:r>
            <a:endParaRPr sz="1000" b="1">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Medical</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Total Football coaching Salaries</a:t>
            </a:r>
            <a:endParaRPr sz="1000">
              <a:solidFill>
                <a:srgbClr val="424242"/>
              </a:solidFill>
              <a:latin typeface="Nunito"/>
              <a:ea typeface="Nunito"/>
              <a:cs typeface="Nunito"/>
              <a:sym typeface="Nunito"/>
            </a:endParaRPr>
          </a:p>
          <a:p>
            <a:pPr marL="457200" lvl="0"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Predicting 2021 FPI (adjusted R-squared: 0.6731)</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b="1">
                <a:solidFill>
                  <a:srgbClr val="424242"/>
                </a:solidFill>
                <a:latin typeface="Nunito"/>
                <a:ea typeface="Nunito"/>
                <a:cs typeface="Nunito"/>
                <a:sym typeface="Nunito"/>
              </a:rPr>
              <a:t>Total Expenses</a:t>
            </a:r>
            <a:endParaRPr sz="1000" b="1">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b="1">
                <a:solidFill>
                  <a:srgbClr val="424242"/>
                </a:solidFill>
                <a:latin typeface="Nunito"/>
                <a:ea typeface="Nunito"/>
                <a:cs typeface="Nunito"/>
                <a:sym typeface="Nunito"/>
              </a:rPr>
              <a:t>Coaches Compensation</a:t>
            </a:r>
            <a:endParaRPr sz="1000" b="1">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Competition Guarantees earned</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Institutional Government Support</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Total Football Spending</a:t>
            </a:r>
            <a:endParaRPr sz="1000">
              <a:solidFill>
                <a:srgbClr val="424242"/>
              </a:solidFill>
              <a:latin typeface="Nunito"/>
              <a:ea typeface="Nunito"/>
              <a:cs typeface="Nunito"/>
              <a:sym typeface="Nunito"/>
            </a:endParaRPr>
          </a:p>
          <a:p>
            <a:pPr marL="457200" lvl="0"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Predicting 2022 FPI (adjusted R-squared: 0.6636)</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Recruiting</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b="1">
                <a:solidFill>
                  <a:srgbClr val="424242"/>
                </a:solidFill>
                <a:latin typeface="Nunito"/>
                <a:ea typeface="Nunito"/>
                <a:cs typeface="Nunito"/>
                <a:sym typeface="Nunito"/>
              </a:rPr>
              <a:t>Coaches compensations</a:t>
            </a:r>
            <a:endParaRPr sz="1000" b="1">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Competition Guarantees earned</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Institutional Government Support</a:t>
            </a:r>
            <a:endParaRPr sz="1000">
              <a:solidFill>
                <a:srgbClr val="424242"/>
              </a:solidFill>
              <a:latin typeface="Nunito"/>
              <a:ea typeface="Nunito"/>
              <a:cs typeface="Nunito"/>
              <a:sym typeface="Nunito"/>
            </a:endParaRPr>
          </a:p>
          <a:p>
            <a:pPr marL="457200" lvl="0"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Predicting 2023 FPI (adjusted R-squared: 0.7527)</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Total Revenues</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Corporate Sponsorship and advertising licensing</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Donor contributions</a:t>
            </a:r>
            <a:endParaRPr sz="1000">
              <a:solidFill>
                <a:srgbClr val="424242"/>
              </a:solidFill>
              <a:latin typeface="Nunito"/>
              <a:ea typeface="Nunito"/>
              <a:cs typeface="Nunito"/>
              <a:sym typeface="Nunito"/>
            </a:endParaRPr>
          </a:p>
          <a:p>
            <a:pPr marL="914400" lvl="1" indent="-292100" algn="l" rtl="0">
              <a:lnSpc>
                <a:spcPct val="115000"/>
              </a:lnSpc>
              <a:spcBef>
                <a:spcPts val="0"/>
              </a:spcBef>
              <a:spcAft>
                <a:spcPts val="0"/>
              </a:spcAft>
              <a:buClr>
                <a:srgbClr val="424242"/>
              </a:buClr>
              <a:buSzPts val="1000"/>
              <a:buFont typeface="Nunito"/>
              <a:buChar char="-"/>
            </a:pPr>
            <a:r>
              <a:rPr lang="en" sz="1000">
                <a:solidFill>
                  <a:srgbClr val="424242"/>
                </a:solidFill>
                <a:latin typeface="Nunito"/>
                <a:ea typeface="Nunito"/>
                <a:cs typeface="Nunito"/>
                <a:sym typeface="Nunito"/>
              </a:rPr>
              <a:t>NCAA Conference Distributions Media_Rights and Post-Season Football</a:t>
            </a:r>
            <a:endParaRPr sz="1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bbacd51b0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bbacd51b0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bb5b0aa73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bb5b0aa7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bb5b0aa73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bb5b0aa73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bb5b0aa73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bb5b0aa73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bc7e94674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bc7e94674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cf13b090cc_0_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cf13b090cc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During the beginning exploratory stage of the analysis, the FPI variable was deemed to be a good initial response variable for the data because it is a measure of team strength that is meant to be the best predictor of a team's performance for a season. FPI represents how many points above or below average a team is. The range of the FPI variable is -18.9 to  35.9 in this dataset. 0 is considered an average team. </a:t>
            </a:r>
            <a:endParaRPr sz="1200">
              <a:solidFill>
                <a:schemeClr val="dk1"/>
              </a:solidFill>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EXPLAIN WHY FPI IS A GOOD PREDICT</a:t>
            </a:r>
            <a:endParaRPr sz="1200">
              <a:solidFill>
                <a:schemeClr val="dk1"/>
              </a:solidFill>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RANGE - WHAT IS IT</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ce9e9d226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ce9e9d226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Linearity Assumption here\</a:t>
            </a:r>
            <a:endParaRPr/>
          </a:p>
          <a:p>
            <a:pPr marL="0" lvl="0" indent="0" algn="l" rtl="0">
              <a:spcBef>
                <a:spcPts val="0"/>
              </a:spcBef>
              <a:spcAft>
                <a:spcPts val="0"/>
              </a:spcAft>
              <a:buNone/>
            </a:pPr>
            <a:r>
              <a:rPr lang="en"/>
              <a:t>Explain why FPI is a good response variable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ce9e9d2269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ce9e9d226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bc8e40af1c_0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bc8e40af1c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 sz="900">
                <a:solidFill>
                  <a:schemeClr val="dk1"/>
                </a:solidFill>
              </a:rPr>
              <a:t>Jill</a:t>
            </a:r>
            <a:endParaRPr sz="9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NIL Analysis</a:t>
            </a:r>
            <a:endParaRPr/>
          </a:p>
        </p:txBody>
      </p:sp>
      <p:sp>
        <p:nvSpPr>
          <p:cNvPr id="278" name="Google Shape;278;p1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2"/>
          <p:cNvSpPr txBox="1">
            <a:spLocks noGrp="1"/>
          </p:cNvSpPr>
          <p:nvPr>
            <p:ph type="title"/>
          </p:nvPr>
        </p:nvSpPr>
        <p:spPr>
          <a:xfrm>
            <a:off x="1189975" y="39152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3"/>
                </a:solidFill>
              </a:rPr>
              <a:t>Part 1 - Initial Regression Analysis</a:t>
            </a:r>
            <a:endParaRPr>
              <a:solidFill>
                <a:schemeClr val="accent3"/>
              </a:solidFill>
            </a:endParaRPr>
          </a:p>
        </p:txBody>
      </p:sp>
      <p:sp>
        <p:nvSpPr>
          <p:cNvPr id="409" name="Google Shape;409;p22"/>
          <p:cNvSpPr txBox="1"/>
          <p:nvPr/>
        </p:nvSpPr>
        <p:spPr>
          <a:xfrm>
            <a:off x="3663787" y="2380025"/>
            <a:ext cx="2051625" cy="1386087"/>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FFFFFF"/>
                </a:solidFill>
                <a:latin typeface="Roboto"/>
                <a:ea typeface="Roboto"/>
                <a:cs typeface="Roboto"/>
                <a:sym typeface="Roboto"/>
              </a:rPr>
              <a:t>10 yearly stepwise regression with 52 universities s observations</a:t>
            </a:r>
            <a:endParaRPr b="1">
              <a:solidFill>
                <a:srgbClr val="FFFFFF"/>
              </a:solidFill>
              <a:latin typeface="Roboto"/>
              <a:ea typeface="Roboto"/>
              <a:cs typeface="Roboto"/>
              <a:sym typeface="Roboto"/>
            </a:endParaRPr>
          </a:p>
        </p:txBody>
      </p:sp>
      <p:grpSp>
        <p:nvGrpSpPr>
          <p:cNvPr id="410" name="Google Shape;410;p22"/>
          <p:cNvGrpSpPr/>
          <p:nvPr/>
        </p:nvGrpSpPr>
        <p:grpSpPr>
          <a:xfrm>
            <a:off x="2804019" y="1340256"/>
            <a:ext cx="3991441" cy="3690263"/>
            <a:chOff x="2902488" y="902232"/>
            <a:chExt cx="3339000" cy="3339000"/>
          </a:xfrm>
        </p:grpSpPr>
        <p:sp>
          <p:nvSpPr>
            <p:cNvPr id="411" name="Google Shape;411;p22"/>
            <p:cNvSpPr/>
            <p:nvPr/>
          </p:nvSpPr>
          <p:spPr>
            <a:xfrm rot="-5400000">
              <a:off x="2902488" y="902232"/>
              <a:ext cx="3339000" cy="3339000"/>
            </a:xfrm>
            <a:prstGeom prst="ellipse">
              <a:avLst/>
            </a:prstGeom>
            <a:noFill/>
            <a:ln w="19050" cap="flat" cmpd="sng">
              <a:solidFill>
                <a:srgbClr val="1D7E75"/>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a:off x="3123738" y="1123632"/>
              <a:ext cx="2896500" cy="2896200"/>
            </a:xfrm>
            <a:prstGeom prst="pie">
              <a:avLst>
                <a:gd name="adj1" fmla="val 21577108"/>
                <a:gd name="adj2" fmla="val 16214886"/>
              </a:avLst>
            </a:prstGeom>
            <a:solidFill>
              <a:srgbClr val="83E3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22"/>
          <p:cNvGrpSpPr/>
          <p:nvPr/>
        </p:nvGrpSpPr>
        <p:grpSpPr>
          <a:xfrm>
            <a:off x="3554005" y="1908950"/>
            <a:ext cx="2390025" cy="2378300"/>
            <a:chOff x="3664052" y="1663774"/>
            <a:chExt cx="2051700" cy="2034300"/>
          </a:xfrm>
        </p:grpSpPr>
        <p:sp>
          <p:nvSpPr>
            <p:cNvPr id="414" name="Google Shape;414;p22"/>
            <p:cNvSpPr/>
            <p:nvPr/>
          </p:nvSpPr>
          <p:spPr>
            <a:xfrm>
              <a:off x="3664052" y="1663774"/>
              <a:ext cx="2051700" cy="2034300"/>
            </a:xfrm>
            <a:prstGeom prst="ellipse">
              <a:avLst/>
            </a:prstGeom>
            <a:solidFill>
              <a:srgbClr val="1B786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txBox="1"/>
            <p:nvPr/>
          </p:nvSpPr>
          <p:spPr>
            <a:xfrm>
              <a:off x="3794700" y="1987925"/>
              <a:ext cx="1790400" cy="138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Roboto"/>
                  <a:ea typeface="Roboto"/>
                  <a:cs typeface="Roboto"/>
                  <a:sym typeface="Roboto"/>
                </a:rPr>
                <a:t>10 yearly stepwise regressions with 52 universities as observations</a:t>
              </a:r>
              <a:endParaRPr sz="1800" b="1">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endParaRPr b="1">
                <a:solidFill>
                  <a:srgbClr val="FFFFFF"/>
                </a:solidFill>
                <a:latin typeface="Roboto"/>
                <a:ea typeface="Roboto"/>
                <a:cs typeface="Roboto"/>
                <a:sym typeface="Roboto"/>
              </a:endParaRPr>
            </a:p>
          </p:txBody>
        </p:sp>
      </p:grpSp>
      <p:grpSp>
        <p:nvGrpSpPr>
          <p:cNvPr id="416" name="Google Shape;416;p22"/>
          <p:cNvGrpSpPr/>
          <p:nvPr/>
        </p:nvGrpSpPr>
        <p:grpSpPr>
          <a:xfrm>
            <a:off x="6172932" y="1045360"/>
            <a:ext cx="1579284" cy="1532479"/>
            <a:chOff x="3922437" y="3252114"/>
            <a:chExt cx="1068600" cy="1068600"/>
          </a:xfrm>
        </p:grpSpPr>
        <p:sp>
          <p:nvSpPr>
            <p:cNvPr id="417" name="Google Shape;417;p22"/>
            <p:cNvSpPr/>
            <p:nvPr/>
          </p:nvSpPr>
          <p:spPr>
            <a:xfrm>
              <a:off x="3922437" y="3252114"/>
              <a:ext cx="1068600" cy="1068600"/>
            </a:xfrm>
            <a:prstGeom prst="ellipse">
              <a:avLst/>
            </a:prstGeom>
            <a:solidFill>
              <a:srgbClr val="155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2"/>
            <p:cNvSpPr txBox="1"/>
            <p:nvPr/>
          </p:nvSpPr>
          <p:spPr>
            <a:xfrm>
              <a:off x="4022030" y="3397827"/>
              <a:ext cx="869400" cy="914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lt1"/>
                  </a:solidFill>
                  <a:latin typeface="Roboto"/>
                  <a:ea typeface="Roboto"/>
                  <a:cs typeface="Roboto"/>
                  <a:sym typeface="Roboto"/>
                </a:rPr>
                <a:t>Previous years FPI as a “baseline measure of  FPI” </a:t>
              </a:r>
              <a:endParaRPr sz="1200">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endParaRPr sz="800">
                <a:solidFill>
                  <a:srgbClr val="FFFFFF"/>
                </a:solidFill>
                <a:latin typeface="Roboto"/>
                <a:ea typeface="Roboto"/>
                <a:cs typeface="Roboto"/>
                <a:sym typeface="Roboto"/>
              </a:endParaRPr>
            </a:p>
          </p:txBody>
        </p:sp>
      </p:grpSp>
      <p:grpSp>
        <p:nvGrpSpPr>
          <p:cNvPr id="419" name="Google Shape;419;p22"/>
          <p:cNvGrpSpPr/>
          <p:nvPr/>
        </p:nvGrpSpPr>
        <p:grpSpPr>
          <a:xfrm>
            <a:off x="1751524" y="3570594"/>
            <a:ext cx="1579284" cy="1505337"/>
            <a:chOff x="2859873" y="853971"/>
            <a:chExt cx="1068600" cy="1068600"/>
          </a:xfrm>
        </p:grpSpPr>
        <p:sp>
          <p:nvSpPr>
            <p:cNvPr id="420" name="Google Shape;420;p22"/>
            <p:cNvSpPr/>
            <p:nvPr/>
          </p:nvSpPr>
          <p:spPr>
            <a:xfrm>
              <a:off x="2859873" y="853971"/>
              <a:ext cx="1068600" cy="1068600"/>
            </a:xfrm>
            <a:prstGeom prst="ellipse">
              <a:avLst/>
            </a:prstGeom>
            <a:solidFill>
              <a:srgbClr val="155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lt1"/>
                  </a:solidFill>
                  <a:latin typeface="Roboto"/>
                  <a:ea typeface="Roboto"/>
                  <a:cs typeface="Roboto"/>
                  <a:sym typeface="Roboto"/>
                </a:rPr>
                <a:t>Response: Future year’s FPI</a:t>
              </a:r>
              <a:endParaRPr sz="1200">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endParaRPr sz="800">
                <a:solidFill>
                  <a:srgbClr val="FFFFFF"/>
                </a:solidFill>
                <a:latin typeface="Roboto"/>
                <a:ea typeface="Roboto"/>
                <a:cs typeface="Roboto"/>
                <a:sym typeface="Roboto"/>
              </a:endParaRPr>
            </a:p>
          </p:txBody>
        </p:sp>
      </p:grpSp>
      <p:grpSp>
        <p:nvGrpSpPr>
          <p:cNvPr id="422" name="Google Shape;422;p22"/>
          <p:cNvGrpSpPr/>
          <p:nvPr/>
        </p:nvGrpSpPr>
        <p:grpSpPr>
          <a:xfrm>
            <a:off x="6258815" y="3548781"/>
            <a:ext cx="1579297" cy="1527243"/>
            <a:chOff x="3191202" y="2969180"/>
            <a:chExt cx="1068609" cy="1068600"/>
          </a:xfrm>
        </p:grpSpPr>
        <p:sp>
          <p:nvSpPr>
            <p:cNvPr id="423" name="Google Shape;423;p22"/>
            <p:cNvSpPr/>
            <p:nvPr/>
          </p:nvSpPr>
          <p:spPr>
            <a:xfrm>
              <a:off x="3191202" y="2969180"/>
              <a:ext cx="1068600" cy="1068600"/>
            </a:xfrm>
            <a:prstGeom prst="ellipse">
              <a:avLst/>
            </a:prstGeom>
            <a:solidFill>
              <a:srgbClr val="155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txBox="1"/>
            <p:nvPr/>
          </p:nvSpPr>
          <p:spPr>
            <a:xfrm>
              <a:off x="3191211" y="3098935"/>
              <a:ext cx="1068600" cy="80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lt1"/>
                  </a:solidFill>
                  <a:latin typeface="Roboto"/>
                  <a:ea typeface="Roboto"/>
                  <a:cs typeface="Roboto"/>
                  <a:sym typeface="Roboto"/>
                </a:rPr>
                <a:t>Predictors: Previous year’s FPI &amp; monetary predictor</a:t>
              </a:r>
              <a:endParaRPr sz="1200">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endParaRPr sz="800">
                <a:solidFill>
                  <a:srgbClr val="FFFFFF"/>
                </a:solidFill>
                <a:latin typeface="Roboto"/>
                <a:ea typeface="Roboto"/>
                <a:cs typeface="Roboto"/>
                <a:sym typeface="Roboto"/>
              </a:endParaRPr>
            </a:p>
          </p:txBody>
        </p:sp>
      </p:grpSp>
      <p:grpSp>
        <p:nvGrpSpPr>
          <p:cNvPr id="425" name="Google Shape;425;p22"/>
          <p:cNvGrpSpPr/>
          <p:nvPr/>
        </p:nvGrpSpPr>
        <p:grpSpPr>
          <a:xfrm>
            <a:off x="1751489" y="1162819"/>
            <a:ext cx="1612624" cy="1527260"/>
            <a:chOff x="4127036" y="562221"/>
            <a:chExt cx="1068600" cy="1098906"/>
          </a:xfrm>
        </p:grpSpPr>
        <p:sp>
          <p:nvSpPr>
            <p:cNvPr id="426" name="Google Shape;426;p22"/>
            <p:cNvSpPr/>
            <p:nvPr/>
          </p:nvSpPr>
          <p:spPr>
            <a:xfrm>
              <a:off x="4127036" y="562221"/>
              <a:ext cx="1068600" cy="1068600"/>
            </a:xfrm>
            <a:prstGeom prst="ellipse">
              <a:avLst/>
            </a:prstGeom>
            <a:solidFill>
              <a:srgbClr val="155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txBox="1"/>
            <p:nvPr/>
          </p:nvSpPr>
          <p:spPr>
            <a:xfrm>
              <a:off x="4198593" y="751227"/>
              <a:ext cx="925500" cy="909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lt1"/>
                  </a:solidFill>
                  <a:latin typeface="Roboto"/>
                  <a:ea typeface="Roboto"/>
                  <a:cs typeface="Roboto"/>
                  <a:sym typeface="Roboto"/>
                </a:rPr>
                <a:t>Meet independent error assumption by reformatting the data into wide format</a:t>
              </a:r>
              <a:endParaRPr sz="1200">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endParaRPr sz="1200">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endParaRPr sz="800">
                <a:solidFill>
                  <a:srgbClr val="FFFFFF"/>
                </a:solidFill>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3"/>
                </a:solidFill>
              </a:rPr>
              <a:t>Part 2 - identify Issues: 2022 Example</a:t>
            </a:r>
            <a:endParaRPr>
              <a:solidFill>
                <a:schemeClr val="accent3"/>
              </a:solidFill>
            </a:endParaRPr>
          </a:p>
        </p:txBody>
      </p:sp>
      <p:pic>
        <p:nvPicPr>
          <p:cNvPr id="433" name="Google Shape;433;p23"/>
          <p:cNvPicPr preferRelativeResize="0"/>
          <p:nvPr/>
        </p:nvPicPr>
        <p:blipFill>
          <a:blip r:embed="rId3">
            <a:alphaModFix/>
          </a:blip>
          <a:stretch>
            <a:fillRect/>
          </a:stretch>
        </p:blipFill>
        <p:spPr>
          <a:xfrm>
            <a:off x="1448200" y="1164900"/>
            <a:ext cx="7160449" cy="38235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24"/>
          <p:cNvSpPr txBox="1">
            <a:spLocks noGrp="1"/>
          </p:cNvSpPr>
          <p:nvPr>
            <p:ph type="title"/>
          </p:nvPr>
        </p:nvSpPr>
        <p:spPr>
          <a:xfrm>
            <a:off x="1303800" y="3699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3"/>
                </a:solidFill>
              </a:rPr>
              <a:t>Part 3 - LASSO Approach</a:t>
            </a:r>
            <a:endParaRPr>
              <a:solidFill>
                <a:schemeClr val="accent3"/>
              </a:solidFill>
            </a:endParaRPr>
          </a:p>
        </p:txBody>
      </p:sp>
      <p:sp>
        <p:nvSpPr>
          <p:cNvPr id="439" name="Google Shape;439;p24"/>
          <p:cNvSpPr txBox="1">
            <a:spLocks noGrp="1"/>
          </p:cNvSpPr>
          <p:nvPr>
            <p:ph type="body" idx="1"/>
          </p:nvPr>
        </p:nvSpPr>
        <p:spPr>
          <a:xfrm>
            <a:off x="1217475" y="904350"/>
            <a:ext cx="7926600" cy="4086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t> </a:t>
            </a:r>
            <a:r>
              <a:rPr lang="en" sz="1600" b="1">
                <a:solidFill>
                  <a:schemeClr val="accent6"/>
                </a:solidFill>
              </a:rPr>
              <a:t> L</a:t>
            </a:r>
            <a:r>
              <a:rPr lang="en" sz="1600" b="1"/>
              <a:t>east </a:t>
            </a:r>
            <a:r>
              <a:rPr lang="en" sz="1600" b="1">
                <a:solidFill>
                  <a:schemeClr val="accent6"/>
                </a:solidFill>
              </a:rPr>
              <a:t>A</a:t>
            </a:r>
            <a:r>
              <a:rPr lang="en" sz="1600" b="1"/>
              <a:t>bsolute </a:t>
            </a:r>
            <a:r>
              <a:rPr lang="en" sz="1600" b="1">
                <a:solidFill>
                  <a:schemeClr val="accent6"/>
                </a:solidFill>
              </a:rPr>
              <a:t>S</a:t>
            </a:r>
            <a:r>
              <a:rPr lang="en" sz="1600" b="1"/>
              <a:t>hrinkage and </a:t>
            </a:r>
            <a:r>
              <a:rPr lang="en" sz="1600" b="1">
                <a:solidFill>
                  <a:schemeClr val="accent6"/>
                </a:solidFill>
              </a:rPr>
              <a:t>S</a:t>
            </a:r>
            <a:r>
              <a:rPr lang="en" sz="1600" b="1"/>
              <a:t>election</a:t>
            </a:r>
            <a:r>
              <a:rPr lang="en" sz="1600" b="1">
                <a:solidFill>
                  <a:schemeClr val="accent6"/>
                </a:solidFill>
              </a:rPr>
              <a:t> O</a:t>
            </a:r>
            <a:r>
              <a:rPr lang="en" sz="1600" b="1"/>
              <a:t>perator (</a:t>
            </a:r>
            <a:r>
              <a:rPr lang="en" sz="1600" b="1">
                <a:solidFill>
                  <a:schemeClr val="accent6"/>
                </a:solidFill>
              </a:rPr>
              <a:t>LASSO</a:t>
            </a:r>
            <a:r>
              <a:rPr lang="en" sz="1600" b="1"/>
              <a:t>)</a:t>
            </a:r>
            <a:endParaRPr sz="1600" b="1"/>
          </a:p>
          <a:p>
            <a:pPr marL="457200" lvl="0" indent="-330200" algn="l" rtl="0">
              <a:lnSpc>
                <a:spcPct val="100000"/>
              </a:lnSpc>
              <a:spcBef>
                <a:spcPts val="1200"/>
              </a:spcBef>
              <a:spcAft>
                <a:spcPts val="0"/>
              </a:spcAft>
              <a:buSzPts val="1600"/>
              <a:buChar char="●"/>
            </a:pPr>
            <a:r>
              <a:rPr lang="en" sz="1600" b="1"/>
              <a:t>Variable Selection and Sparse Models</a:t>
            </a:r>
            <a:endParaRPr sz="1600" b="1"/>
          </a:p>
          <a:p>
            <a:pPr marL="914400" lvl="1" indent="-330200" algn="l" rtl="0">
              <a:lnSpc>
                <a:spcPct val="100000"/>
              </a:lnSpc>
              <a:spcBef>
                <a:spcPts val="0"/>
              </a:spcBef>
              <a:spcAft>
                <a:spcPts val="0"/>
              </a:spcAft>
              <a:buSzPts val="1600"/>
              <a:buChar char="○"/>
            </a:pPr>
            <a:r>
              <a:rPr lang="en" sz="1600"/>
              <a:t>Narrow down the most relevant predictors while shrinking all other coefficients to 0 → maintains an interpretable model</a:t>
            </a:r>
            <a:endParaRPr sz="1600"/>
          </a:p>
          <a:p>
            <a:pPr marL="457200" lvl="0" indent="-330200" algn="l" rtl="0">
              <a:lnSpc>
                <a:spcPct val="100000"/>
              </a:lnSpc>
              <a:spcBef>
                <a:spcPts val="0"/>
              </a:spcBef>
              <a:spcAft>
                <a:spcPts val="0"/>
              </a:spcAft>
              <a:buClr>
                <a:srgbClr val="000000"/>
              </a:buClr>
              <a:buSzPts val="1600"/>
              <a:buFont typeface="Times New Roman"/>
              <a:buChar char="●"/>
            </a:pPr>
            <a:r>
              <a:rPr lang="en" sz="1600" b="1"/>
              <a:t>Multicollinearity Issue</a:t>
            </a:r>
            <a:endParaRPr sz="1600" b="1"/>
          </a:p>
          <a:p>
            <a:pPr marL="914400" lvl="1" indent="-330200" algn="l" rtl="0">
              <a:lnSpc>
                <a:spcPct val="100000"/>
              </a:lnSpc>
              <a:spcBef>
                <a:spcPts val="0"/>
              </a:spcBef>
              <a:spcAft>
                <a:spcPts val="0"/>
              </a:spcAft>
              <a:buClr>
                <a:srgbClr val="000000"/>
              </a:buClr>
              <a:buSzPts val="1600"/>
              <a:buFont typeface="Times New Roman"/>
              <a:buChar char="○"/>
            </a:pPr>
            <a:r>
              <a:rPr lang="en" sz="1600"/>
              <a:t>Directly penalizing the absolute size of coefficients. </a:t>
            </a:r>
            <a:endParaRPr sz="1600"/>
          </a:p>
          <a:p>
            <a:pPr marL="914400" lvl="1" indent="-330200" algn="l" rtl="0">
              <a:lnSpc>
                <a:spcPct val="100000"/>
              </a:lnSpc>
              <a:spcBef>
                <a:spcPts val="0"/>
              </a:spcBef>
              <a:spcAft>
                <a:spcPts val="0"/>
              </a:spcAft>
              <a:buClr>
                <a:srgbClr val="000000"/>
              </a:buClr>
              <a:buSzPts val="1600"/>
              <a:buFont typeface="Times New Roman"/>
              <a:buChar char="○"/>
            </a:pPr>
            <a:r>
              <a:rPr lang="en" sz="1600"/>
              <a:t>Shrinks some coefficients to 0 → no effect in the model </a:t>
            </a:r>
            <a:endParaRPr sz="1600" b="1"/>
          </a:p>
          <a:p>
            <a:pPr marL="457200" lvl="0" indent="-330200" algn="l" rtl="0">
              <a:spcBef>
                <a:spcPts val="0"/>
              </a:spcBef>
              <a:spcAft>
                <a:spcPts val="0"/>
              </a:spcAft>
              <a:buSzPts val="1600"/>
              <a:buChar char="●"/>
            </a:pPr>
            <a:r>
              <a:rPr lang="en" sz="1600" b="1"/>
              <a:t>Penalty Term</a:t>
            </a:r>
            <a:endParaRPr sz="1600" b="1"/>
          </a:p>
          <a:p>
            <a:pPr marL="914400" lvl="1" indent="-330200" algn="l" rtl="0">
              <a:lnSpc>
                <a:spcPct val="100000"/>
              </a:lnSpc>
              <a:spcBef>
                <a:spcPts val="0"/>
              </a:spcBef>
              <a:spcAft>
                <a:spcPts val="0"/>
              </a:spcAft>
              <a:buSzPts val="1600"/>
              <a:buChar char="○"/>
            </a:pPr>
            <a:r>
              <a:rPr lang="en" sz="1600"/>
              <a:t>Balances the model complexity and goodness of fit → more stable and interpretable models. </a:t>
            </a:r>
            <a:endParaRPr sz="1600"/>
          </a:p>
          <a:p>
            <a:pPr marL="457200" lvl="0" indent="-330200" algn="l" rtl="0">
              <a:lnSpc>
                <a:spcPct val="100000"/>
              </a:lnSpc>
              <a:spcBef>
                <a:spcPts val="0"/>
              </a:spcBef>
              <a:spcAft>
                <a:spcPts val="0"/>
              </a:spcAft>
              <a:buSzPts val="1600"/>
              <a:buChar char="●"/>
            </a:pPr>
            <a:r>
              <a:rPr lang="en" sz="1600" b="1"/>
              <a:t>Optimal Lambda and Cross Validation</a:t>
            </a:r>
            <a:endParaRPr sz="1600" b="1"/>
          </a:p>
          <a:p>
            <a:pPr marL="914400" lvl="1" indent="-330200" algn="l" rtl="0">
              <a:lnSpc>
                <a:spcPct val="100000"/>
              </a:lnSpc>
              <a:spcBef>
                <a:spcPts val="0"/>
              </a:spcBef>
              <a:spcAft>
                <a:spcPts val="0"/>
              </a:spcAft>
              <a:buSzPts val="1600"/>
              <a:buChar char="○"/>
            </a:pPr>
            <a:r>
              <a:rPr lang="en" sz="1600"/>
              <a:t>Selects an optimal lambda through cross-validation that transforms data to minimize MSE</a:t>
            </a:r>
            <a:endParaRPr sz="1600"/>
          </a:p>
          <a:p>
            <a:pPr marL="457200" lvl="0" indent="-330200" algn="l" rtl="0">
              <a:lnSpc>
                <a:spcPct val="100000"/>
              </a:lnSpc>
              <a:spcBef>
                <a:spcPts val="0"/>
              </a:spcBef>
              <a:spcAft>
                <a:spcPts val="0"/>
              </a:spcAft>
              <a:buSzPts val="1600"/>
              <a:buChar char="●"/>
            </a:pPr>
            <a:r>
              <a:rPr lang="en" sz="1600" b="1"/>
              <a:t>Goal:</a:t>
            </a:r>
            <a:r>
              <a:rPr lang="en" sz="1600"/>
              <a:t> small number of variables with non-zero coefficients in order to identify the most important predictors and avoid multicollinearity</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5"/>
          <p:cNvSpPr txBox="1">
            <a:spLocks noGrp="1"/>
          </p:cNvSpPr>
          <p:nvPr>
            <p:ph type="title"/>
          </p:nvPr>
        </p:nvSpPr>
        <p:spPr>
          <a:xfrm>
            <a:off x="785725" y="674775"/>
            <a:ext cx="2977800" cy="4304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a:solidFill>
                  <a:schemeClr val="accent3"/>
                </a:solidFill>
              </a:rPr>
              <a:t>Part 4 -        Year-wise Analysis Predictor selection</a:t>
            </a:r>
            <a:endParaRPr>
              <a:solidFill>
                <a:schemeClr val="accent3"/>
              </a:solidFill>
            </a:endParaRPr>
          </a:p>
        </p:txBody>
      </p:sp>
      <p:pic>
        <p:nvPicPr>
          <p:cNvPr id="445" name="Google Shape;445;p25"/>
          <p:cNvPicPr preferRelativeResize="0"/>
          <p:nvPr/>
        </p:nvPicPr>
        <p:blipFill>
          <a:blip r:embed="rId3">
            <a:alphaModFix/>
          </a:blip>
          <a:stretch>
            <a:fillRect/>
          </a:stretch>
        </p:blipFill>
        <p:spPr>
          <a:xfrm>
            <a:off x="3538425" y="80125"/>
            <a:ext cx="5120725" cy="4983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2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3"/>
                </a:solidFill>
              </a:rPr>
              <a:t>Part 5 - Final Model Evaluation and Refinement</a:t>
            </a:r>
            <a:endParaRPr>
              <a:solidFill>
                <a:schemeClr val="accent3"/>
              </a:solidFill>
            </a:endParaRPr>
          </a:p>
        </p:txBody>
      </p:sp>
      <p:sp>
        <p:nvSpPr>
          <p:cNvPr id="451" name="Google Shape;451;p26"/>
          <p:cNvSpPr txBox="1"/>
          <p:nvPr/>
        </p:nvSpPr>
        <p:spPr>
          <a:xfrm>
            <a:off x="685200" y="1586850"/>
            <a:ext cx="7455000" cy="3167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2000" b="1">
                <a:solidFill>
                  <a:schemeClr val="dk2"/>
                </a:solidFill>
                <a:latin typeface="Nunito"/>
                <a:ea typeface="Nunito"/>
                <a:cs typeface="Nunito"/>
                <a:sym typeface="Nunito"/>
              </a:rPr>
              <a:t>Iterative Selection (YoY chart)</a:t>
            </a:r>
            <a:endParaRPr sz="2000" b="1">
              <a:solidFill>
                <a:schemeClr val="dk2"/>
              </a:solidFill>
              <a:latin typeface="Nunito"/>
              <a:ea typeface="Nunito"/>
              <a:cs typeface="Nunito"/>
              <a:sym typeface="Nunito"/>
            </a:endParaRPr>
          </a:p>
          <a:p>
            <a:pPr marL="457200" marR="0" lvl="0" indent="-339725" algn="l" rtl="0">
              <a:lnSpc>
                <a:spcPct val="115000"/>
              </a:lnSpc>
              <a:spcBef>
                <a:spcPts val="0"/>
              </a:spcBef>
              <a:spcAft>
                <a:spcPts val="0"/>
              </a:spcAft>
              <a:buClr>
                <a:schemeClr val="dk2"/>
              </a:buClr>
              <a:buSzPts val="1750"/>
              <a:buFont typeface="Nunito"/>
              <a:buChar char="●"/>
            </a:pPr>
            <a:r>
              <a:rPr lang="en" sz="1750">
                <a:solidFill>
                  <a:schemeClr val="dk2"/>
                </a:solidFill>
                <a:latin typeface="Nunito"/>
                <a:ea typeface="Nunito"/>
                <a:cs typeface="Nunito"/>
                <a:sym typeface="Nunito"/>
              </a:rPr>
              <a:t>All significant predictors</a:t>
            </a:r>
            <a:endParaRPr sz="1750">
              <a:solidFill>
                <a:schemeClr val="dk2"/>
              </a:solidFill>
              <a:latin typeface="Nunito"/>
              <a:ea typeface="Nunito"/>
              <a:cs typeface="Nunito"/>
              <a:sym typeface="Nunito"/>
            </a:endParaRPr>
          </a:p>
          <a:p>
            <a:pPr marL="457200" marR="0" lvl="0" indent="-339725" algn="l" rtl="0">
              <a:lnSpc>
                <a:spcPct val="115000"/>
              </a:lnSpc>
              <a:spcBef>
                <a:spcPts val="0"/>
              </a:spcBef>
              <a:spcAft>
                <a:spcPts val="0"/>
              </a:spcAft>
              <a:buClr>
                <a:schemeClr val="dk2"/>
              </a:buClr>
              <a:buSzPts val="1750"/>
              <a:buFont typeface="Nunito"/>
              <a:buChar char="●"/>
            </a:pPr>
            <a:r>
              <a:rPr lang="en" sz="1750">
                <a:solidFill>
                  <a:schemeClr val="dk2"/>
                </a:solidFill>
                <a:latin typeface="Nunito"/>
                <a:ea typeface="Nunito"/>
                <a:cs typeface="Nunito"/>
                <a:sym typeface="Nunito"/>
              </a:rPr>
              <a:t>Significant predictors where model MSE &lt; 30</a:t>
            </a:r>
            <a:endParaRPr sz="1750">
              <a:solidFill>
                <a:schemeClr val="dk2"/>
              </a:solidFill>
              <a:latin typeface="Nunito"/>
              <a:ea typeface="Nunito"/>
              <a:cs typeface="Nunito"/>
              <a:sym typeface="Nunito"/>
            </a:endParaRPr>
          </a:p>
          <a:p>
            <a:pPr marL="457200" marR="0" lvl="0" indent="-339725" algn="l" rtl="0">
              <a:lnSpc>
                <a:spcPct val="115000"/>
              </a:lnSpc>
              <a:spcBef>
                <a:spcPts val="0"/>
              </a:spcBef>
              <a:spcAft>
                <a:spcPts val="0"/>
              </a:spcAft>
              <a:buClr>
                <a:schemeClr val="dk2"/>
              </a:buClr>
              <a:buSzPts val="1750"/>
              <a:buFont typeface="Nunito"/>
              <a:buChar char="●"/>
            </a:pPr>
            <a:r>
              <a:rPr lang="en" sz="1750">
                <a:solidFill>
                  <a:schemeClr val="dk2"/>
                </a:solidFill>
                <a:latin typeface="Nunito"/>
                <a:ea typeface="Nunito"/>
                <a:cs typeface="Nunito"/>
                <a:sym typeface="Nunito"/>
              </a:rPr>
              <a:t>Significant predictors that were significant in two or more models</a:t>
            </a:r>
            <a:endParaRPr sz="1750">
              <a:solidFill>
                <a:schemeClr val="dk2"/>
              </a:solidFill>
              <a:latin typeface="Nunito"/>
              <a:ea typeface="Nunito"/>
              <a:cs typeface="Nunito"/>
              <a:sym typeface="Nunito"/>
            </a:endParaRPr>
          </a:p>
          <a:p>
            <a:pPr marL="457200" marR="0" lvl="0" indent="-339725" algn="l" rtl="0">
              <a:lnSpc>
                <a:spcPct val="115000"/>
              </a:lnSpc>
              <a:spcBef>
                <a:spcPts val="0"/>
              </a:spcBef>
              <a:spcAft>
                <a:spcPts val="0"/>
              </a:spcAft>
              <a:buClr>
                <a:schemeClr val="dk2"/>
              </a:buClr>
              <a:buSzPts val="1750"/>
              <a:buFont typeface="Nunito"/>
              <a:buChar char="●"/>
            </a:pPr>
            <a:r>
              <a:rPr lang="en" sz="1750">
                <a:solidFill>
                  <a:schemeClr val="dk2"/>
                </a:solidFill>
                <a:latin typeface="Nunito"/>
                <a:ea typeface="Nunito"/>
                <a:cs typeface="Nunito"/>
                <a:sym typeface="Nunito"/>
              </a:rPr>
              <a:t>Fine tuning</a:t>
            </a:r>
            <a:endParaRPr sz="1750">
              <a:solidFill>
                <a:schemeClr val="dk2"/>
              </a:solidFill>
              <a:latin typeface="Nunito"/>
              <a:ea typeface="Nunito"/>
              <a:cs typeface="Nunito"/>
              <a:sym typeface="Nunito"/>
            </a:endParaRPr>
          </a:p>
          <a:p>
            <a:pPr marL="914400" marR="0" lvl="1" indent="-339725" algn="l" rtl="0">
              <a:lnSpc>
                <a:spcPct val="115000"/>
              </a:lnSpc>
              <a:spcBef>
                <a:spcPts val="0"/>
              </a:spcBef>
              <a:spcAft>
                <a:spcPts val="0"/>
              </a:spcAft>
              <a:buClr>
                <a:schemeClr val="dk2"/>
              </a:buClr>
              <a:buSzPts val="1750"/>
              <a:buFont typeface="Nunito"/>
              <a:buChar char="○"/>
            </a:pPr>
            <a:r>
              <a:rPr lang="en" sz="1750">
                <a:solidFill>
                  <a:schemeClr val="dk2"/>
                </a:solidFill>
                <a:latin typeface="Nunito"/>
                <a:ea typeface="Nunito"/>
                <a:cs typeface="Nunito"/>
                <a:sym typeface="Nunito"/>
              </a:rPr>
              <a:t>Adding and dropping variables based on frequency in other models</a:t>
            </a:r>
            <a:endParaRPr sz="1750">
              <a:solidFill>
                <a:schemeClr val="dk2"/>
              </a:solidFill>
              <a:latin typeface="Nunito"/>
              <a:ea typeface="Nunito"/>
              <a:cs typeface="Nunito"/>
              <a:sym typeface="Nunito"/>
            </a:endParaRPr>
          </a:p>
          <a:p>
            <a:pPr marL="914400" marR="0" lvl="1" indent="-339725" algn="l" rtl="0">
              <a:lnSpc>
                <a:spcPct val="115000"/>
              </a:lnSpc>
              <a:spcBef>
                <a:spcPts val="0"/>
              </a:spcBef>
              <a:spcAft>
                <a:spcPts val="0"/>
              </a:spcAft>
              <a:buClr>
                <a:schemeClr val="dk2"/>
              </a:buClr>
              <a:buSzPts val="1750"/>
              <a:buFont typeface="Nunito"/>
              <a:buChar char="○"/>
            </a:pPr>
            <a:r>
              <a:rPr lang="en" sz="1750">
                <a:solidFill>
                  <a:schemeClr val="dk2"/>
                </a:solidFill>
                <a:latin typeface="Nunito"/>
                <a:ea typeface="Nunito"/>
                <a:cs typeface="Nunito"/>
                <a:sym typeface="Nunito"/>
              </a:rPr>
              <a:t>Goal to get MSE as low as possible</a:t>
            </a:r>
            <a:endParaRPr sz="1750">
              <a:solidFill>
                <a:schemeClr val="dk2"/>
              </a:solidFill>
              <a:latin typeface="Nunito"/>
              <a:ea typeface="Nunito"/>
              <a:cs typeface="Nunito"/>
              <a:sym typeface="Nunito"/>
            </a:endParaRPr>
          </a:p>
          <a:p>
            <a:pPr marL="0" marR="0" lvl="0" indent="0" algn="l" rtl="0">
              <a:lnSpc>
                <a:spcPct val="115000"/>
              </a:lnSpc>
              <a:spcBef>
                <a:spcPts val="0"/>
              </a:spcBef>
              <a:spcAft>
                <a:spcPts val="0"/>
              </a:spcAft>
              <a:buNone/>
            </a:pPr>
            <a:endParaRPr sz="1750">
              <a:solidFill>
                <a:schemeClr val="dk2"/>
              </a:solidFill>
              <a:latin typeface="Nunito"/>
              <a:ea typeface="Nunito"/>
              <a:cs typeface="Nunito"/>
              <a:sym typeface="Nunito"/>
            </a:endParaRPr>
          </a:p>
          <a:p>
            <a:pPr marL="0" marR="0" lvl="0" indent="0" algn="l" rtl="0">
              <a:lnSpc>
                <a:spcPct val="115000"/>
              </a:lnSpc>
              <a:spcBef>
                <a:spcPts val="0"/>
              </a:spcBef>
              <a:spcAft>
                <a:spcPts val="0"/>
              </a:spcAft>
              <a:buNone/>
            </a:pPr>
            <a:endParaRPr sz="2000" b="1">
              <a:solidFill>
                <a:schemeClr val="dk2"/>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2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3"/>
                </a:solidFill>
              </a:rPr>
              <a:t>Results in the Process</a:t>
            </a:r>
            <a:endParaRPr>
              <a:solidFill>
                <a:schemeClr val="accent3"/>
              </a:solidFill>
            </a:endParaRPr>
          </a:p>
        </p:txBody>
      </p:sp>
      <p:sp>
        <p:nvSpPr>
          <p:cNvPr id="457" name="Google Shape;457;p27"/>
          <p:cNvSpPr txBox="1">
            <a:spLocks noGrp="1"/>
          </p:cNvSpPr>
          <p:nvPr>
            <p:ph type="body" idx="1"/>
          </p:nvPr>
        </p:nvSpPr>
        <p:spPr>
          <a:xfrm>
            <a:off x="1217475" y="1056750"/>
            <a:ext cx="7982400" cy="4011600"/>
          </a:xfrm>
          <a:prstGeom prst="rect">
            <a:avLst/>
          </a:prstGeom>
        </p:spPr>
        <p:txBody>
          <a:bodyPr spcFirstLastPara="1" wrap="square" lIns="91425" tIns="91425" rIns="91425" bIns="91425" anchor="t" anchorCtr="0">
            <a:normAutofit fontScale="70000" lnSpcReduction="20000"/>
          </a:bodyPr>
          <a:lstStyle/>
          <a:p>
            <a:pPr marL="0" marR="0" lvl="0" indent="0" algn="l" rtl="0">
              <a:spcBef>
                <a:spcPts val="0"/>
              </a:spcBef>
              <a:spcAft>
                <a:spcPts val="0"/>
              </a:spcAft>
              <a:buNone/>
            </a:pPr>
            <a:r>
              <a:rPr lang="en" sz="2258" b="1"/>
              <a:t>Final Model Predictors:</a:t>
            </a:r>
            <a:endParaRPr sz="2258" b="1"/>
          </a:p>
          <a:p>
            <a:pPr marL="0" marR="0" lvl="0" indent="0" algn="l" rtl="0">
              <a:spcBef>
                <a:spcPts val="0"/>
              </a:spcBef>
              <a:spcAft>
                <a:spcPts val="0"/>
              </a:spcAft>
              <a:buNone/>
            </a:pPr>
            <a:endParaRPr sz="2000" b="1"/>
          </a:p>
          <a:p>
            <a:pPr marL="457200" lvl="0" indent="-317500" algn="l" rtl="0">
              <a:lnSpc>
                <a:spcPct val="115000"/>
              </a:lnSpc>
              <a:spcBef>
                <a:spcPts val="0"/>
              </a:spcBef>
              <a:spcAft>
                <a:spcPts val="0"/>
              </a:spcAft>
              <a:buSzPct val="100000"/>
              <a:buChar char="●"/>
            </a:pPr>
            <a:r>
              <a:rPr lang="en" sz="2000" b="1"/>
              <a:t>FPI</a:t>
            </a:r>
            <a:endParaRPr sz="2000" b="1"/>
          </a:p>
          <a:p>
            <a:pPr marL="457200" lvl="0" indent="-317500" algn="l" rtl="0">
              <a:lnSpc>
                <a:spcPct val="115000"/>
              </a:lnSpc>
              <a:spcBef>
                <a:spcPts val="0"/>
              </a:spcBef>
              <a:spcAft>
                <a:spcPts val="0"/>
              </a:spcAft>
              <a:buSzPct val="100000"/>
              <a:buChar char="●"/>
            </a:pPr>
            <a:r>
              <a:rPr lang="en" sz="2000" b="1"/>
              <a:t>Donor Contributions</a:t>
            </a:r>
            <a:endParaRPr sz="2000" b="1"/>
          </a:p>
          <a:p>
            <a:pPr marL="914400" lvl="1" indent="-309879" algn="l" rtl="0">
              <a:lnSpc>
                <a:spcPct val="115000"/>
              </a:lnSpc>
              <a:spcBef>
                <a:spcPts val="0"/>
              </a:spcBef>
              <a:spcAft>
                <a:spcPts val="0"/>
              </a:spcAft>
              <a:buSzPct val="100000"/>
              <a:buChar char="○"/>
            </a:pPr>
            <a:r>
              <a:rPr lang="en" sz="1828"/>
              <a:t>Donations provided by individuals, corporations, associations, foundations, clubs, or other external organizations surpassing the nominal ticket price for athletics events.</a:t>
            </a:r>
            <a:endParaRPr sz="1828"/>
          </a:p>
          <a:p>
            <a:pPr marL="457200" lvl="0" indent="-317500" algn="l" rtl="0">
              <a:lnSpc>
                <a:spcPct val="115000"/>
              </a:lnSpc>
              <a:spcBef>
                <a:spcPts val="0"/>
              </a:spcBef>
              <a:spcAft>
                <a:spcPts val="0"/>
              </a:spcAft>
              <a:buSzPct val="100000"/>
              <a:buChar char="●"/>
            </a:pPr>
            <a:r>
              <a:rPr lang="en" sz="2000" b="1"/>
              <a:t>Recruiting Expenses</a:t>
            </a:r>
            <a:endParaRPr sz="2000" b="1"/>
          </a:p>
          <a:p>
            <a:pPr marL="914400" lvl="1" indent="-309879" algn="l" rtl="0">
              <a:lnSpc>
                <a:spcPct val="115000"/>
              </a:lnSpc>
              <a:spcBef>
                <a:spcPts val="0"/>
              </a:spcBef>
              <a:spcAft>
                <a:spcPts val="0"/>
              </a:spcAft>
              <a:buSzPct val="100000"/>
              <a:buChar char="○"/>
            </a:pPr>
            <a:r>
              <a:rPr lang="en" sz="1828"/>
              <a:t>Spending on transportation, lodging, meals, and other personnel and administrative expenses relating to recruitment of prospective student-athletes</a:t>
            </a:r>
            <a:endParaRPr sz="1828"/>
          </a:p>
          <a:p>
            <a:pPr marL="457200" lvl="0" indent="-317500" algn="l" rtl="0">
              <a:lnSpc>
                <a:spcPct val="115000"/>
              </a:lnSpc>
              <a:spcBef>
                <a:spcPts val="0"/>
              </a:spcBef>
              <a:spcAft>
                <a:spcPts val="0"/>
              </a:spcAft>
              <a:buSzPct val="100000"/>
              <a:buChar char="●"/>
            </a:pPr>
            <a:r>
              <a:rPr lang="en" sz="2000" b="1"/>
              <a:t>Other Expenses</a:t>
            </a:r>
            <a:endParaRPr sz="2000" b="1"/>
          </a:p>
          <a:p>
            <a:pPr marL="914400" lvl="1" indent="-309879" algn="l" rtl="0">
              <a:lnSpc>
                <a:spcPct val="115000"/>
              </a:lnSpc>
              <a:spcBef>
                <a:spcPts val="0"/>
              </a:spcBef>
              <a:spcAft>
                <a:spcPts val="0"/>
              </a:spcAft>
              <a:buSzPct val="100000"/>
              <a:buChar char="○"/>
            </a:pPr>
            <a:r>
              <a:rPr lang="en" sz="1828"/>
              <a:t>Costs of scholarships for athletes, purchase of gear, uniforms, and supplies, fundraising efforts, marketing/promotional activities, sports camps, support for spirit groups, membership fees, student-athlete meals, banquets and ceremonies, various operation expenditures.</a:t>
            </a:r>
            <a:endParaRPr sz="1828"/>
          </a:p>
          <a:p>
            <a:pPr marL="457200" lvl="0" indent="-317500" algn="l" rtl="0">
              <a:lnSpc>
                <a:spcPct val="115000"/>
              </a:lnSpc>
              <a:spcBef>
                <a:spcPts val="0"/>
              </a:spcBef>
              <a:spcAft>
                <a:spcPts val="0"/>
              </a:spcAft>
              <a:buSzPct val="100000"/>
              <a:buChar char="●"/>
            </a:pPr>
            <a:r>
              <a:rPr lang="en" sz="2000" b="1"/>
              <a:t>Ticket Sales</a:t>
            </a:r>
            <a:endParaRPr sz="2000" b="1"/>
          </a:p>
          <a:p>
            <a:pPr marL="914400" lvl="1" indent="-308905" algn="l" rtl="0">
              <a:lnSpc>
                <a:spcPct val="115000"/>
              </a:lnSpc>
              <a:spcBef>
                <a:spcPts val="0"/>
              </a:spcBef>
              <a:spcAft>
                <a:spcPts val="0"/>
              </a:spcAft>
              <a:buSzPct val="100000"/>
              <a:buChar char="○"/>
            </a:pPr>
            <a:r>
              <a:rPr lang="en" sz="1806"/>
              <a:t>Revenue received from ticket sales for all NCAA-sponsored sports at an institution</a:t>
            </a:r>
            <a:endParaRPr sz="1806"/>
          </a:p>
          <a:p>
            <a:pPr marL="0" lvl="0" indent="0" algn="l" rtl="0">
              <a:lnSpc>
                <a:spcPct val="100000"/>
              </a:lnSpc>
              <a:spcBef>
                <a:spcPts val="0"/>
              </a:spcBef>
              <a:spcAft>
                <a:spcPts val="0"/>
              </a:spcAft>
              <a:buNone/>
            </a:pPr>
            <a:endParaRPr sz="1600" b="1"/>
          </a:p>
          <a:p>
            <a:pPr marL="0" lvl="0" indent="0" algn="l" rtl="0">
              <a:spcBef>
                <a:spcPts val="0"/>
              </a:spcBef>
              <a:spcAft>
                <a:spcPts val="0"/>
              </a:spcAft>
              <a:buNone/>
            </a:pPr>
            <a:endParaRPr/>
          </a:p>
          <a:p>
            <a:pPr marL="0" marR="0" lvl="0" indent="0" algn="l" rtl="0">
              <a:spcBef>
                <a:spcPts val="0"/>
              </a:spcBef>
              <a:spcAft>
                <a:spcPts val="0"/>
              </a:spcAft>
              <a:buNone/>
            </a:pPr>
            <a:r>
              <a:rPr lang="en" sz="2000" b="1"/>
              <a:t>Final MSE: 38.35</a:t>
            </a:r>
            <a:endParaRPr sz="2000" b="1"/>
          </a:p>
          <a:p>
            <a:pPr marL="0" lvl="0" indent="0" algn="l" rtl="0">
              <a:spcBef>
                <a:spcPts val="0"/>
              </a:spcBef>
              <a:spcAft>
                <a:spcPts val="1200"/>
              </a:spcAft>
              <a:buNone/>
            </a:pPr>
            <a:r>
              <a:rPr lang="en" sz="2000" b="1"/>
              <a:t>Final RMSE: 6.19</a:t>
            </a:r>
            <a:r>
              <a:rPr lang="en"/>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2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3"/>
                </a:solidFill>
              </a:rPr>
              <a:t>Applied Example</a:t>
            </a:r>
            <a:endParaRPr>
              <a:solidFill>
                <a:schemeClr val="accent3"/>
              </a:solidFill>
            </a:endParaRPr>
          </a:p>
        </p:txBody>
      </p:sp>
      <p:sp>
        <p:nvSpPr>
          <p:cNvPr id="463" name="Google Shape;463;p28"/>
          <p:cNvSpPr txBox="1">
            <a:spLocks noGrp="1"/>
          </p:cNvSpPr>
          <p:nvPr>
            <p:ph type="body" idx="1"/>
          </p:nvPr>
        </p:nvSpPr>
        <p:spPr>
          <a:xfrm>
            <a:off x="1217475" y="1056750"/>
            <a:ext cx="7982400" cy="40116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400" b="1"/>
              <a:t>Spending Analysis: </a:t>
            </a:r>
            <a:endParaRPr sz="1400" b="1"/>
          </a:p>
          <a:p>
            <a:pPr marL="457200" lvl="0" indent="-307975" algn="l" rtl="0">
              <a:lnSpc>
                <a:spcPct val="115000"/>
              </a:lnSpc>
              <a:spcBef>
                <a:spcPts val="1200"/>
              </a:spcBef>
              <a:spcAft>
                <a:spcPts val="0"/>
              </a:spcAft>
              <a:buSzPts val="1250"/>
              <a:buChar char="●"/>
            </a:pPr>
            <a:r>
              <a:rPr lang="en" sz="1250"/>
              <a:t>Despite a poor 2023 season record, UVA ranked 14th nationally in gross revenue, outperforming all ACC teams and several historically successful programs. </a:t>
            </a:r>
            <a:endParaRPr sz="1250"/>
          </a:p>
          <a:p>
            <a:pPr marL="914400" lvl="1" indent="-307975" algn="l" rtl="0">
              <a:lnSpc>
                <a:spcPct val="115000"/>
              </a:lnSpc>
              <a:spcBef>
                <a:spcPts val="0"/>
              </a:spcBef>
              <a:spcAft>
                <a:spcPts val="0"/>
              </a:spcAft>
              <a:buSzPts val="1250"/>
              <a:buChar char="○"/>
            </a:pPr>
            <a:r>
              <a:rPr lang="en" sz="1250"/>
              <a:t>Suggests that expenditure allocation, rather than sheer spending amount, impacts performance. </a:t>
            </a:r>
            <a:endParaRPr sz="1250"/>
          </a:p>
          <a:p>
            <a:pPr marL="457200" lvl="0" indent="-307975" algn="l" rtl="0">
              <a:lnSpc>
                <a:spcPct val="115000"/>
              </a:lnSpc>
              <a:spcBef>
                <a:spcPts val="0"/>
              </a:spcBef>
              <a:spcAft>
                <a:spcPts val="0"/>
              </a:spcAft>
              <a:buSzPts val="1250"/>
              <a:buChar char="●"/>
            </a:pPr>
            <a:r>
              <a:rPr lang="en" sz="1250"/>
              <a:t>UVA's average recruiting expenditure: $1.6 million per season.</a:t>
            </a:r>
            <a:endParaRPr sz="1250"/>
          </a:p>
          <a:p>
            <a:pPr marL="457200" lvl="0" indent="-307975" algn="l" rtl="0">
              <a:lnSpc>
                <a:spcPct val="115000"/>
              </a:lnSpc>
              <a:spcBef>
                <a:spcPts val="0"/>
              </a:spcBef>
              <a:spcAft>
                <a:spcPts val="0"/>
              </a:spcAft>
              <a:buSzPts val="1250"/>
              <a:buChar char="●"/>
            </a:pPr>
            <a:r>
              <a:rPr lang="en" sz="1250"/>
              <a:t>Facility and equipment spending: $24 million per season.</a:t>
            </a:r>
            <a:endParaRPr sz="1250"/>
          </a:p>
          <a:p>
            <a:pPr marL="0" lvl="0" indent="0" algn="l" rtl="0">
              <a:lnSpc>
                <a:spcPct val="115000"/>
              </a:lnSpc>
              <a:spcBef>
                <a:spcPts val="1200"/>
              </a:spcBef>
              <a:spcAft>
                <a:spcPts val="0"/>
              </a:spcAft>
              <a:buNone/>
            </a:pPr>
            <a:r>
              <a:rPr lang="en" sz="1400" b="1"/>
              <a:t>Reallocation for Impact: </a:t>
            </a:r>
            <a:endParaRPr sz="1400" b="1"/>
          </a:p>
          <a:p>
            <a:pPr marL="457200" lvl="0" indent="-307975" algn="l" rtl="0">
              <a:lnSpc>
                <a:spcPct val="115000"/>
              </a:lnSpc>
              <a:spcBef>
                <a:spcPts val="1200"/>
              </a:spcBef>
              <a:spcAft>
                <a:spcPts val="0"/>
              </a:spcAft>
              <a:buSzPts val="1250"/>
              <a:buChar char="●"/>
            </a:pPr>
            <a:r>
              <a:rPr lang="en" sz="1250"/>
              <a:t>Proposal: Shift $2 million from facilities to recruiting.</a:t>
            </a:r>
            <a:endParaRPr sz="1250"/>
          </a:p>
          <a:p>
            <a:pPr marL="457200" lvl="0" indent="-307975" algn="l" rtl="0">
              <a:spcBef>
                <a:spcPts val="0"/>
              </a:spcBef>
              <a:spcAft>
                <a:spcPts val="0"/>
              </a:spcAft>
              <a:buSzPts val="1250"/>
              <a:buChar char="●"/>
            </a:pPr>
            <a:r>
              <a:rPr lang="en" sz="1250"/>
              <a:t>Total recruiting cost: $3.6 million, double the average recruiting spending by Virginia.</a:t>
            </a:r>
            <a:endParaRPr sz="1250"/>
          </a:p>
          <a:p>
            <a:pPr marL="457200" lvl="0" indent="-307975" algn="l" rtl="0">
              <a:spcBef>
                <a:spcPts val="0"/>
              </a:spcBef>
              <a:spcAft>
                <a:spcPts val="0"/>
              </a:spcAft>
              <a:buSzPts val="1250"/>
              <a:buChar char="●"/>
            </a:pPr>
            <a:r>
              <a:rPr lang="en" sz="1250"/>
              <a:t>Projected FPI improvement: from 4.7 to 11.8.</a:t>
            </a:r>
            <a:endParaRPr sz="1250"/>
          </a:p>
          <a:p>
            <a:pPr marL="914400" lvl="1" indent="-307975" algn="l" rtl="0">
              <a:spcBef>
                <a:spcPts val="0"/>
              </a:spcBef>
              <a:spcAft>
                <a:spcPts val="0"/>
              </a:spcAft>
              <a:buSzPts val="1250"/>
              <a:buChar char="○"/>
            </a:pPr>
            <a:r>
              <a:rPr lang="en" sz="1250"/>
              <a:t>Strategic reallocation of finances can significantly improve the University of Virginia’s football program performance. </a:t>
            </a:r>
            <a:endParaRPr sz="1250"/>
          </a:p>
        </p:txBody>
      </p:sp>
      <p:pic>
        <p:nvPicPr>
          <p:cNvPr id="464" name="Google Shape;464;p28"/>
          <p:cNvPicPr preferRelativeResize="0"/>
          <p:nvPr/>
        </p:nvPicPr>
        <p:blipFill>
          <a:blip r:embed="rId3">
            <a:alphaModFix/>
          </a:blip>
          <a:stretch>
            <a:fillRect/>
          </a:stretch>
        </p:blipFill>
        <p:spPr>
          <a:xfrm>
            <a:off x="6809975" y="238500"/>
            <a:ext cx="2065725" cy="1156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3"/>
                </a:solidFill>
              </a:rPr>
              <a:t>Discussion</a:t>
            </a:r>
            <a:endParaRPr>
              <a:solidFill>
                <a:schemeClr val="accent3"/>
              </a:solidFill>
            </a:endParaRPr>
          </a:p>
        </p:txBody>
      </p:sp>
      <p:sp>
        <p:nvSpPr>
          <p:cNvPr id="470" name="Google Shape;470;p29"/>
          <p:cNvSpPr txBox="1">
            <a:spLocks noGrp="1"/>
          </p:cNvSpPr>
          <p:nvPr>
            <p:ph type="body" idx="1"/>
          </p:nvPr>
        </p:nvSpPr>
        <p:spPr>
          <a:xfrm>
            <a:off x="1217475" y="1056750"/>
            <a:ext cx="7982400" cy="4011600"/>
          </a:xfrm>
          <a:prstGeom prst="rect">
            <a:avLst/>
          </a:prstGeom>
        </p:spPr>
        <p:txBody>
          <a:bodyPr spcFirstLastPara="1" wrap="square" lIns="91425" tIns="91425" rIns="91425" bIns="91425" anchor="t" anchorCtr="0">
            <a:normAutofit fontScale="92500" lnSpcReduction="20000"/>
          </a:bodyPr>
          <a:lstStyle/>
          <a:p>
            <a:pPr marL="457200" lvl="0" indent="-334327" algn="l" rtl="0">
              <a:lnSpc>
                <a:spcPct val="150000"/>
              </a:lnSpc>
              <a:spcBef>
                <a:spcPts val="0"/>
              </a:spcBef>
              <a:spcAft>
                <a:spcPts val="0"/>
              </a:spcAft>
              <a:buSzPct val="100000"/>
              <a:buChar char="●"/>
            </a:pPr>
            <a:r>
              <a:rPr lang="en" sz="1800"/>
              <a:t>Prioritizing recruitment and donor contribution expenses </a:t>
            </a:r>
            <a:endParaRPr sz="1800"/>
          </a:p>
          <a:p>
            <a:pPr marL="457200" lvl="0" indent="-334327" algn="l" rtl="0">
              <a:lnSpc>
                <a:spcPct val="150000"/>
              </a:lnSpc>
              <a:spcBef>
                <a:spcPts val="0"/>
              </a:spcBef>
              <a:spcAft>
                <a:spcPts val="0"/>
              </a:spcAft>
              <a:buSzPct val="100000"/>
              <a:buChar char="●"/>
            </a:pPr>
            <a:r>
              <a:rPr lang="en" sz="1800"/>
              <a:t>FPI remains challenging to predict accurately</a:t>
            </a:r>
            <a:endParaRPr sz="1800"/>
          </a:p>
          <a:p>
            <a:pPr marL="914400" lvl="1" indent="-334327" algn="l" rtl="0">
              <a:lnSpc>
                <a:spcPct val="150000"/>
              </a:lnSpc>
              <a:spcBef>
                <a:spcPts val="0"/>
              </a:spcBef>
              <a:spcAft>
                <a:spcPts val="0"/>
              </a:spcAft>
              <a:buSzPct val="100000"/>
              <a:buChar char="○"/>
            </a:pPr>
            <a:r>
              <a:rPr lang="en" sz="1800"/>
              <a:t>Access to NIL data (spend/program strategy) not currently publicly available, could enhance predictive accuracy.</a:t>
            </a:r>
            <a:endParaRPr sz="1800"/>
          </a:p>
          <a:p>
            <a:pPr marL="914400" lvl="1" indent="-334327" algn="l" rtl="0">
              <a:lnSpc>
                <a:spcPct val="150000"/>
              </a:lnSpc>
              <a:spcBef>
                <a:spcPts val="0"/>
              </a:spcBef>
              <a:spcAft>
                <a:spcPts val="0"/>
              </a:spcAft>
              <a:buSzPct val="100000"/>
              <a:buChar char="○"/>
            </a:pPr>
            <a:r>
              <a:rPr lang="en" sz="1800"/>
              <a:t>NIL impact on team performance remains uncertain</a:t>
            </a:r>
            <a:endParaRPr sz="1800"/>
          </a:p>
          <a:p>
            <a:pPr marL="457200" lvl="0" indent="-334327" algn="l" rtl="0">
              <a:lnSpc>
                <a:spcPct val="150000"/>
              </a:lnSpc>
              <a:spcBef>
                <a:spcPts val="0"/>
              </a:spcBef>
              <a:spcAft>
                <a:spcPts val="0"/>
              </a:spcAft>
              <a:buSzPct val="100000"/>
              <a:buChar char="●"/>
            </a:pPr>
            <a:r>
              <a:rPr lang="en" sz="1800"/>
              <a:t>Success in college football extends beyond financial resources</a:t>
            </a:r>
            <a:endParaRPr sz="1800"/>
          </a:p>
          <a:p>
            <a:pPr marL="914400" lvl="1" indent="-334327" algn="l" rtl="0">
              <a:lnSpc>
                <a:spcPct val="150000"/>
              </a:lnSpc>
              <a:spcBef>
                <a:spcPts val="0"/>
              </a:spcBef>
              <a:spcAft>
                <a:spcPts val="0"/>
              </a:spcAft>
              <a:buSzPct val="100000"/>
              <a:buChar char="○"/>
            </a:pPr>
            <a:r>
              <a:rPr lang="en" sz="1800"/>
              <a:t>Team legacy/reputation</a:t>
            </a:r>
            <a:endParaRPr sz="1800"/>
          </a:p>
          <a:p>
            <a:pPr marL="914400" lvl="1" indent="-334327" algn="l" rtl="0">
              <a:lnSpc>
                <a:spcPct val="150000"/>
              </a:lnSpc>
              <a:spcBef>
                <a:spcPts val="0"/>
              </a:spcBef>
              <a:spcAft>
                <a:spcPts val="0"/>
              </a:spcAft>
              <a:buSzPct val="100000"/>
              <a:buChar char="○"/>
            </a:pPr>
            <a:r>
              <a:rPr lang="en" sz="1800"/>
              <a:t>Individual players/coaches/coordinators</a:t>
            </a:r>
            <a:endParaRPr sz="1800"/>
          </a:p>
          <a:p>
            <a:pPr marL="457200" lvl="0" indent="-334327" algn="l" rtl="0">
              <a:lnSpc>
                <a:spcPct val="150000"/>
              </a:lnSpc>
              <a:spcBef>
                <a:spcPts val="0"/>
              </a:spcBef>
              <a:spcAft>
                <a:spcPts val="0"/>
              </a:spcAft>
              <a:buSzPct val="100000"/>
              <a:buChar char="●"/>
            </a:pPr>
            <a:r>
              <a:rPr lang="en" sz="1800"/>
              <a:t>Changes in conference dynamics </a:t>
            </a:r>
            <a:endParaRPr sz="1800"/>
          </a:p>
          <a:p>
            <a:pPr marL="914400" lvl="1" indent="-334327" algn="l" rtl="0">
              <a:lnSpc>
                <a:spcPct val="150000"/>
              </a:lnSpc>
              <a:spcBef>
                <a:spcPts val="0"/>
              </a:spcBef>
              <a:spcAft>
                <a:spcPts val="0"/>
              </a:spcAft>
              <a:buSzPct val="100000"/>
              <a:buChar char="○"/>
            </a:pPr>
            <a:r>
              <a:rPr lang="en" sz="1800"/>
              <a:t>shifts in team strengths</a:t>
            </a:r>
            <a:endParaRPr sz="1800"/>
          </a:p>
          <a:p>
            <a:pPr marL="914400" lvl="1" indent="-334327" algn="l" rtl="0">
              <a:lnSpc>
                <a:spcPct val="150000"/>
              </a:lnSpc>
              <a:spcBef>
                <a:spcPts val="0"/>
              </a:spcBef>
              <a:spcAft>
                <a:spcPts val="0"/>
              </a:spcAft>
              <a:buSzPct val="100000"/>
              <a:buChar char="○"/>
            </a:pPr>
            <a:r>
              <a:rPr lang="en" sz="1800"/>
              <a:t>strength of schedule measures</a:t>
            </a:r>
            <a:endParaRPr sz="1800"/>
          </a:p>
          <a:p>
            <a:pPr marL="0" lvl="0" indent="0" algn="l" rtl="0">
              <a:spcBef>
                <a:spcPts val="0"/>
              </a:spcBef>
              <a:spcAft>
                <a:spcPts val="12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0"/>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3"/>
                </a:solidFill>
              </a:rPr>
              <a:t>Introduction</a:t>
            </a:r>
            <a:endParaRPr>
              <a:solidFill>
                <a:schemeClr val="accent3"/>
              </a:solidFill>
            </a:endParaRPr>
          </a:p>
        </p:txBody>
      </p:sp>
      <p:sp>
        <p:nvSpPr>
          <p:cNvPr id="284" name="Google Shape;284;p14"/>
          <p:cNvSpPr txBox="1">
            <a:spLocks noGrp="1"/>
          </p:cNvSpPr>
          <p:nvPr>
            <p:ph type="body" idx="1"/>
          </p:nvPr>
        </p:nvSpPr>
        <p:spPr>
          <a:xfrm>
            <a:off x="1989600" y="1198200"/>
            <a:ext cx="7030500" cy="3635700"/>
          </a:xfrm>
          <a:prstGeom prst="rect">
            <a:avLst/>
          </a:prstGeom>
        </p:spPr>
        <p:txBody>
          <a:bodyPr spcFirstLastPara="1" wrap="square" lIns="91425" tIns="91425" rIns="91425" bIns="91425" anchor="t" anchorCtr="0">
            <a:normAutofit fontScale="92500" lnSpcReduction="20000"/>
          </a:bodyPr>
          <a:lstStyle/>
          <a:p>
            <a:pPr marL="457200" lvl="0" indent="-323056" algn="l" rtl="0">
              <a:spcBef>
                <a:spcPts val="0"/>
              </a:spcBef>
              <a:spcAft>
                <a:spcPts val="0"/>
              </a:spcAft>
              <a:buSzPct val="100000"/>
              <a:buChar char="●"/>
            </a:pPr>
            <a:r>
              <a:rPr lang="en" sz="1608" b="1"/>
              <a:t>Project Topic </a:t>
            </a:r>
            <a:endParaRPr sz="1608" b="1"/>
          </a:p>
          <a:p>
            <a:pPr marL="914400" lvl="1" indent="-310832" algn="l" rtl="0">
              <a:spcBef>
                <a:spcPts val="0"/>
              </a:spcBef>
              <a:spcAft>
                <a:spcPts val="0"/>
              </a:spcAft>
              <a:buSzPct val="100000"/>
              <a:buChar char="○"/>
            </a:pPr>
            <a:r>
              <a:rPr lang="en" sz="1400"/>
              <a:t>NCAA Football Statistics From 2013-2023</a:t>
            </a:r>
            <a:endParaRPr sz="1400"/>
          </a:p>
          <a:p>
            <a:pPr marL="1371600" lvl="2" indent="-299085" algn="l" rtl="0">
              <a:spcBef>
                <a:spcPts val="0"/>
              </a:spcBef>
              <a:spcAft>
                <a:spcPts val="0"/>
              </a:spcAft>
              <a:buSzPct val="100000"/>
              <a:buChar char="■"/>
            </a:pPr>
            <a:r>
              <a:rPr lang="en" sz="1200"/>
              <a:t>Our project focused on college football data surrounding the expenses and revenue that football brought to the individual universities. Along with that data, the project further evaluated how these parameters can contribute to a teams success on the field. </a:t>
            </a:r>
            <a:endParaRPr sz="1200"/>
          </a:p>
          <a:p>
            <a:pPr marL="457200" lvl="0" indent="-323056" algn="l" rtl="0">
              <a:spcBef>
                <a:spcPts val="0"/>
              </a:spcBef>
              <a:spcAft>
                <a:spcPts val="0"/>
              </a:spcAft>
              <a:buSzPct val="100000"/>
              <a:buChar char="●"/>
            </a:pPr>
            <a:r>
              <a:rPr lang="en" sz="1608" b="1"/>
              <a:t>Relevance</a:t>
            </a:r>
            <a:endParaRPr sz="1608" b="1"/>
          </a:p>
          <a:p>
            <a:pPr marL="914400" lvl="1" indent="-310832" algn="l" rtl="0">
              <a:spcBef>
                <a:spcPts val="0"/>
              </a:spcBef>
              <a:spcAft>
                <a:spcPts val="0"/>
              </a:spcAft>
              <a:buSzPct val="100000"/>
              <a:buChar char="○"/>
            </a:pPr>
            <a:r>
              <a:rPr lang="en" sz="1400"/>
              <a:t>Recent NIL Developments</a:t>
            </a:r>
            <a:endParaRPr sz="1400"/>
          </a:p>
          <a:p>
            <a:pPr marL="1371600" lvl="2" indent="-299085" algn="l" rtl="0">
              <a:spcBef>
                <a:spcPts val="0"/>
              </a:spcBef>
              <a:spcAft>
                <a:spcPts val="0"/>
              </a:spcAft>
              <a:buSzPct val="100000"/>
              <a:buChar char="■"/>
            </a:pPr>
            <a:r>
              <a:rPr lang="en" sz="1200"/>
              <a:t>Recently the NCAA published new policy relating to NIL transactions which changes the way money is spent and used in college sports. This project can lend insight into spending effects in college football and any statistical benefit to increased spending</a:t>
            </a:r>
            <a:endParaRPr sz="1200"/>
          </a:p>
          <a:p>
            <a:pPr marL="457200" lvl="0" indent="-323056" algn="l" rtl="0">
              <a:spcBef>
                <a:spcPts val="0"/>
              </a:spcBef>
              <a:spcAft>
                <a:spcPts val="0"/>
              </a:spcAft>
              <a:buSzPct val="100000"/>
              <a:buChar char="●"/>
            </a:pPr>
            <a:r>
              <a:rPr lang="en" sz="1608" b="1"/>
              <a:t>Goal</a:t>
            </a:r>
            <a:endParaRPr sz="1608" b="1"/>
          </a:p>
          <a:p>
            <a:pPr marL="914400" lvl="1" indent="-310832" algn="l" rtl="0">
              <a:spcBef>
                <a:spcPts val="0"/>
              </a:spcBef>
              <a:spcAft>
                <a:spcPts val="0"/>
              </a:spcAft>
              <a:buSzPct val="100000"/>
              <a:buChar char="○"/>
            </a:pPr>
            <a:r>
              <a:rPr lang="en" sz="1400"/>
              <a:t>Predictive Modeling</a:t>
            </a:r>
            <a:endParaRPr sz="1400"/>
          </a:p>
          <a:p>
            <a:pPr marL="1371600" lvl="2" indent="-299085" algn="l" rtl="0">
              <a:spcBef>
                <a:spcPts val="0"/>
              </a:spcBef>
              <a:spcAft>
                <a:spcPts val="0"/>
              </a:spcAft>
              <a:buSzPct val="100000"/>
              <a:buChar char="■"/>
            </a:pPr>
            <a:r>
              <a:rPr lang="en" sz="1200"/>
              <a:t>The models that we have developed as a group for the project help to identify controllable variables that can contribute to both a football teams recruiting and in game performance. Overall the goal is to use the data we’ve collected and to assess true effect of spending practices in college football. </a:t>
            </a:r>
            <a:endParaRPr b="1"/>
          </a:p>
          <a:p>
            <a:pPr marL="914400" lvl="0" indent="0" algn="l" rtl="0">
              <a:spcBef>
                <a:spcPts val="1200"/>
              </a:spcBef>
              <a:spcAft>
                <a:spcPts val="1200"/>
              </a:spcAft>
              <a:buNone/>
            </a:pPr>
            <a:endParaRPr b="1"/>
          </a:p>
        </p:txBody>
      </p:sp>
      <p:pic>
        <p:nvPicPr>
          <p:cNvPr id="285" name="Google Shape;285;p14"/>
          <p:cNvPicPr preferRelativeResize="0"/>
          <p:nvPr/>
        </p:nvPicPr>
        <p:blipFill rotWithShape="1">
          <a:blip r:embed="rId3">
            <a:alphaModFix/>
          </a:blip>
          <a:srcRect l="19118" t="8966" r="28531"/>
          <a:stretch/>
        </p:blipFill>
        <p:spPr>
          <a:xfrm>
            <a:off x="299575" y="1458025"/>
            <a:ext cx="1621299" cy="1879100"/>
          </a:xfrm>
          <a:prstGeom prst="rect">
            <a:avLst/>
          </a:prstGeom>
          <a:noFill/>
          <a:ln>
            <a:noFill/>
          </a:ln>
        </p:spPr>
      </p:pic>
      <p:pic>
        <p:nvPicPr>
          <p:cNvPr id="286" name="Google Shape;286;p14"/>
          <p:cNvPicPr preferRelativeResize="0"/>
          <p:nvPr/>
        </p:nvPicPr>
        <p:blipFill>
          <a:blip r:embed="rId4">
            <a:alphaModFix/>
          </a:blip>
          <a:stretch>
            <a:fillRect/>
          </a:stretch>
        </p:blipFill>
        <p:spPr>
          <a:xfrm>
            <a:off x="299575" y="3574750"/>
            <a:ext cx="1889172" cy="12591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3"/>
                </a:solidFill>
              </a:rPr>
              <a:t>Research Question</a:t>
            </a:r>
            <a:endParaRPr>
              <a:solidFill>
                <a:schemeClr val="accent3"/>
              </a:solidFill>
            </a:endParaRPr>
          </a:p>
        </p:txBody>
      </p:sp>
      <p:sp>
        <p:nvSpPr>
          <p:cNvPr id="292" name="Google Shape;292;p15"/>
          <p:cNvSpPr/>
          <p:nvPr/>
        </p:nvSpPr>
        <p:spPr>
          <a:xfrm>
            <a:off x="2691525" y="1578025"/>
            <a:ext cx="3887100" cy="11679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293" name="Google Shape;293;p15"/>
          <p:cNvSpPr txBox="1"/>
          <p:nvPr/>
        </p:nvSpPr>
        <p:spPr>
          <a:xfrm>
            <a:off x="448850" y="3462150"/>
            <a:ext cx="2583600" cy="1256400"/>
          </a:xfrm>
          <a:prstGeom prst="rect">
            <a:avLst/>
          </a:prstGeom>
          <a:solidFill>
            <a:srgbClr val="F3F3F3"/>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dk2"/>
              </a:solidFill>
              <a:latin typeface="Nunito"/>
              <a:ea typeface="Nunito"/>
              <a:cs typeface="Nunito"/>
              <a:sym typeface="Nunito"/>
            </a:endParaRPr>
          </a:p>
          <a:p>
            <a:pPr marL="0" lvl="0" indent="0" algn="ctr" rtl="0">
              <a:spcBef>
                <a:spcPts val="0"/>
              </a:spcBef>
              <a:spcAft>
                <a:spcPts val="0"/>
              </a:spcAft>
              <a:buNone/>
            </a:pPr>
            <a:r>
              <a:rPr lang="en" sz="1300">
                <a:solidFill>
                  <a:schemeClr val="dk2"/>
                </a:solidFill>
                <a:latin typeface="Nunito"/>
                <a:ea typeface="Nunito"/>
                <a:cs typeface="Nunito"/>
                <a:sym typeface="Nunito"/>
              </a:rPr>
              <a:t>How does the allocation of spending across different areas relate to team success?</a:t>
            </a:r>
            <a:endParaRPr sz="1300">
              <a:solidFill>
                <a:schemeClr val="dk2"/>
              </a:solidFill>
              <a:latin typeface="Nunito"/>
              <a:ea typeface="Nunito"/>
              <a:cs typeface="Nunito"/>
              <a:sym typeface="Nunito"/>
            </a:endParaRPr>
          </a:p>
        </p:txBody>
      </p:sp>
      <p:sp>
        <p:nvSpPr>
          <p:cNvPr id="294" name="Google Shape;294;p15"/>
          <p:cNvSpPr txBox="1"/>
          <p:nvPr/>
        </p:nvSpPr>
        <p:spPr>
          <a:xfrm>
            <a:off x="3344450" y="3462150"/>
            <a:ext cx="2583600" cy="1256400"/>
          </a:xfrm>
          <a:prstGeom prst="rect">
            <a:avLst/>
          </a:prstGeom>
          <a:solidFill>
            <a:srgbClr val="F3F3F3"/>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dk2"/>
              </a:solidFill>
              <a:latin typeface="Nunito"/>
              <a:ea typeface="Nunito"/>
              <a:cs typeface="Nunito"/>
              <a:sym typeface="Nunito"/>
            </a:endParaRPr>
          </a:p>
          <a:p>
            <a:pPr marL="0" lvl="0" indent="0" algn="ctr" rtl="0">
              <a:spcBef>
                <a:spcPts val="0"/>
              </a:spcBef>
              <a:spcAft>
                <a:spcPts val="0"/>
              </a:spcAft>
              <a:buNone/>
            </a:pPr>
            <a:r>
              <a:rPr lang="en" sz="1300">
                <a:solidFill>
                  <a:schemeClr val="dk2"/>
                </a:solidFill>
                <a:latin typeface="Nunito"/>
                <a:ea typeface="Nunito"/>
                <a:cs typeface="Nunito"/>
                <a:sym typeface="Nunito"/>
              </a:rPr>
              <a:t>What spending, if any, has an impact on FPI for the power 5 schools?</a:t>
            </a:r>
            <a:endParaRPr sz="1300">
              <a:solidFill>
                <a:schemeClr val="dk2"/>
              </a:solidFill>
              <a:latin typeface="Nunito"/>
              <a:ea typeface="Nunito"/>
              <a:cs typeface="Nunito"/>
              <a:sym typeface="Nunito"/>
            </a:endParaRPr>
          </a:p>
        </p:txBody>
      </p:sp>
      <p:sp>
        <p:nvSpPr>
          <p:cNvPr id="295" name="Google Shape;295;p15"/>
          <p:cNvSpPr txBox="1"/>
          <p:nvPr/>
        </p:nvSpPr>
        <p:spPr>
          <a:xfrm>
            <a:off x="6240050" y="3462150"/>
            <a:ext cx="2583600" cy="1256400"/>
          </a:xfrm>
          <a:prstGeom prst="rect">
            <a:avLst/>
          </a:prstGeom>
          <a:solidFill>
            <a:srgbClr val="F3F3F3"/>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dk2"/>
              </a:solidFill>
              <a:latin typeface="Nunito"/>
              <a:ea typeface="Nunito"/>
              <a:cs typeface="Nunito"/>
              <a:sym typeface="Nunito"/>
            </a:endParaRPr>
          </a:p>
          <a:p>
            <a:pPr marL="0" lvl="0" indent="0" algn="ctr" rtl="0">
              <a:spcBef>
                <a:spcPts val="0"/>
              </a:spcBef>
              <a:spcAft>
                <a:spcPts val="0"/>
              </a:spcAft>
              <a:buNone/>
            </a:pPr>
            <a:r>
              <a:rPr lang="en" sz="1300">
                <a:solidFill>
                  <a:schemeClr val="dk2"/>
                </a:solidFill>
                <a:latin typeface="Nunito"/>
                <a:ea typeface="Nunito"/>
                <a:cs typeface="Nunito"/>
                <a:sym typeface="Nunito"/>
              </a:rPr>
              <a:t>How has the relationship between spending and team success evolved over time within college football?</a:t>
            </a:r>
            <a:endParaRPr sz="1300">
              <a:solidFill>
                <a:schemeClr val="dk2"/>
              </a:solidFill>
              <a:latin typeface="Nunito"/>
              <a:ea typeface="Nunito"/>
              <a:cs typeface="Nunito"/>
              <a:sym typeface="Nunito"/>
            </a:endParaRPr>
          </a:p>
        </p:txBody>
      </p:sp>
      <p:cxnSp>
        <p:nvCxnSpPr>
          <p:cNvPr id="296" name="Google Shape;296;p15"/>
          <p:cNvCxnSpPr>
            <a:stCxn id="293" idx="0"/>
            <a:endCxn id="292" idx="2"/>
          </p:cNvCxnSpPr>
          <p:nvPr/>
        </p:nvCxnSpPr>
        <p:spPr>
          <a:xfrm rot="10800000" flipH="1">
            <a:off x="1740650" y="2746050"/>
            <a:ext cx="2894400" cy="716100"/>
          </a:xfrm>
          <a:prstGeom prst="straightConnector1">
            <a:avLst/>
          </a:prstGeom>
          <a:noFill/>
          <a:ln w="9525" cap="flat" cmpd="sng">
            <a:solidFill>
              <a:schemeClr val="dk2"/>
            </a:solidFill>
            <a:prstDash val="dot"/>
            <a:round/>
            <a:headEnd type="none" w="med" len="med"/>
            <a:tailEnd type="none" w="med" len="med"/>
          </a:ln>
        </p:spPr>
      </p:cxnSp>
      <p:cxnSp>
        <p:nvCxnSpPr>
          <p:cNvPr id="297" name="Google Shape;297;p15"/>
          <p:cNvCxnSpPr>
            <a:stCxn id="292" idx="2"/>
            <a:endCxn id="294" idx="0"/>
          </p:cNvCxnSpPr>
          <p:nvPr/>
        </p:nvCxnSpPr>
        <p:spPr>
          <a:xfrm>
            <a:off x="4635075" y="2745925"/>
            <a:ext cx="1200" cy="716100"/>
          </a:xfrm>
          <a:prstGeom prst="straightConnector1">
            <a:avLst/>
          </a:prstGeom>
          <a:noFill/>
          <a:ln w="9525" cap="flat" cmpd="sng">
            <a:solidFill>
              <a:schemeClr val="dk2"/>
            </a:solidFill>
            <a:prstDash val="dot"/>
            <a:round/>
            <a:headEnd type="none" w="med" len="med"/>
            <a:tailEnd type="none" w="med" len="med"/>
          </a:ln>
        </p:spPr>
      </p:cxnSp>
      <p:cxnSp>
        <p:nvCxnSpPr>
          <p:cNvPr id="298" name="Google Shape;298;p15"/>
          <p:cNvCxnSpPr>
            <a:stCxn id="292" idx="2"/>
            <a:endCxn id="295" idx="0"/>
          </p:cNvCxnSpPr>
          <p:nvPr/>
        </p:nvCxnSpPr>
        <p:spPr>
          <a:xfrm>
            <a:off x="4635075" y="2745925"/>
            <a:ext cx="2896800" cy="716100"/>
          </a:xfrm>
          <a:prstGeom prst="straightConnector1">
            <a:avLst/>
          </a:prstGeom>
          <a:noFill/>
          <a:ln w="9525" cap="flat" cmpd="sng">
            <a:solidFill>
              <a:schemeClr val="dk2"/>
            </a:solidFill>
            <a:prstDash val="dot"/>
            <a:round/>
            <a:headEnd type="none" w="med" len="med"/>
            <a:tailEnd type="none" w="med" len="med"/>
          </a:ln>
        </p:spPr>
      </p:cxnSp>
      <p:sp>
        <p:nvSpPr>
          <p:cNvPr id="299" name="Google Shape;299;p15"/>
          <p:cNvSpPr txBox="1"/>
          <p:nvPr/>
        </p:nvSpPr>
        <p:spPr>
          <a:xfrm>
            <a:off x="2726750" y="1613500"/>
            <a:ext cx="3781200" cy="109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dk2"/>
                </a:solidFill>
                <a:latin typeface="Nunito"/>
                <a:ea typeface="Nunito"/>
                <a:cs typeface="Nunito"/>
                <a:sym typeface="Nunito"/>
              </a:rPr>
              <a:t>Main Research Question: </a:t>
            </a:r>
            <a:r>
              <a:rPr lang="en" sz="1500">
                <a:solidFill>
                  <a:schemeClr val="dk2"/>
                </a:solidFill>
                <a:latin typeface="Nunito"/>
                <a:ea typeface="Nunito"/>
                <a:cs typeface="Nunito"/>
                <a:sym typeface="Nunito"/>
              </a:rPr>
              <a:t>Does higher spending on college football programs correlate with increased success in terms of performance metrics?</a:t>
            </a:r>
            <a:endParaRPr sz="1500">
              <a:solidFill>
                <a:schemeClr val="dk2"/>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3"/>
                </a:solidFill>
              </a:rPr>
              <a:t>Data Collection</a:t>
            </a:r>
            <a:endParaRPr>
              <a:solidFill>
                <a:schemeClr val="accent3"/>
              </a:solidFill>
            </a:endParaRPr>
          </a:p>
        </p:txBody>
      </p:sp>
      <p:sp>
        <p:nvSpPr>
          <p:cNvPr id="305" name="Google Shape;305;p16"/>
          <p:cNvSpPr txBox="1">
            <a:spLocks noGrp="1"/>
          </p:cNvSpPr>
          <p:nvPr>
            <p:ph type="body" idx="1"/>
          </p:nvPr>
        </p:nvSpPr>
        <p:spPr>
          <a:xfrm>
            <a:off x="1303800" y="1419525"/>
            <a:ext cx="7145100" cy="32856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r>
              <a:rPr lang="en" sz="1450" b="1"/>
              <a:t>Data Sources: </a:t>
            </a:r>
            <a:endParaRPr sz="1450" b="1"/>
          </a:p>
          <a:p>
            <a:pPr marL="457200" marR="0" lvl="0" indent="-307975" algn="l" rtl="0">
              <a:spcBef>
                <a:spcPts val="0"/>
              </a:spcBef>
              <a:spcAft>
                <a:spcPts val="0"/>
              </a:spcAft>
              <a:buSzPts val="1250"/>
              <a:buChar char="●"/>
            </a:pPr>
            <a:r>
              <a:rPr lang="en" sz="1250"/>
              <a:t>Knight Newhouse College Athletics Database </a:t>
            </a:r>
            <a:endParaRPr sz="1250"/>
          </a:p>
          <a:p>
            <a:pPr marL="914400" marR="0" lvl="1" indent="-298450" algn="l" rtl="0">
              <a:spcBef>
                <a:spcPts val="0"/>
              </a:spcBef>
              <a:spcAft>
                <a:spcPts val="0"/>
              </a:spcAft>
              <a:buSzPts val="1100"/>
              <a:buChar char="○"/>
            </a:pPr>
            <a:r>
              <a:rPr lang="en"/>
              <a:t>Tracks college athletic and academic finances to provide greater transparency </a:t>
            </a:r>
            <a:endParaRPr/>
          </a:p>
          <a:p>
            <a:pPr marL="457200" marR="0" lvl="0" indent="457200" algn="l" rtl="0">
              <a:spcBef>
                <a:spcPts val="0"/>
              </a:spcBef>
              <a:spcAft>
                <a:spcPts val="0"/>
              </a:spcAft>
              <a:buNone/>
            </a:pPr>
            <a:r>
              <a:rPr lang="en" sz="1100"/>
              <a:t>and to better explain where the money comes from and where the money goes.</a:t>
            </a:r>
            <a:endParaRPr sz="1100"/>
          </a:p>
          <a:p>
            <a:pPr marL="457200" marR="0" lvl="0" indent="-307975" algn="l" rtl="0">
              <a:spcBef>
                <a:spcPts val="0"/>
              </a:spcBef>
              <a:spcAft>
                <a:spcPts val="0"/>
              </a:spcAft>
              <a:buSzPts val="1250"/>
              <a:buChar char="●"/>
            </a:pPr>
            <a:r>
              <a:rPr lang="en" sz="1250"/>
              <a:t>ESPN</a:t>
            </a:r>
            <a:endParaRPr sz="1250"/>
          </a:p>
          <a:p>
            <a:pPr marL="914400" marR="0" lvl="1" indent="-298450" algn="l" rtl="0">
              <a:spcBef>
                <a:spcPts val="0"/>
              </a:spcBef>
              <a:spcAft>
                <a:spcPts val="0"/>
              </a:spcAft>
              <a:buSzPts val="1100"/>
              <a:buChar char="○"/>
            </a:pPr>
            <a:r>
              <a:rPr lang="en"/>
              <a:t>Leading sports entertainment app/network that is highly regarded for being the leading </a:t>
            </a:r>
            <a:endParaRPr/>
          </a:p>
          <a:p>
            <a:pPr marL="457200" marR="0" lvl="0" indent="457200" algn="l" rtl="0">
              <a:spcBef>
                <a:spcPts val="0"/>
              </a:spcBef>
              <a:spcAft>
                <a:spcPts val="0"/>
              </a:spcAft>
              <a:buNone/>
            </a:pPr>
            <a:r>
              <a:rPr lang="en" sz="1100"/>
              <a:t>destination for all sports fans. </a:t>
            </a:r>
            <a:endParaRPr sz="1100"/>
          </a:p>
          <a:p>
            <a:pPr marL="0" marR="0" lvl="0" indent="0" algn="l" rtl="0">
              <a:spcBef>
                <a:spcPts val="0"/>
              </a:spcBef>
              <a:spcAft>
                <a:spcPts val="0"/>
              </a:spcAft>
              <a:buNone/>
            </a:pPr>
            <a:r>
              <a:rPr lang="en" sz="1450" b="1"/>
              <a:t>Variables Collected: </a:t>
            </a:r>
            <a:endParaRPr sz="1450" b="1"/>
          </a:p>
          <a:p>
            <a:pPr marL="457200" marR="0" lvl="0" indent="-307975" algn="l" rtl="0">
              <a:spcBef>
                <a:spcPts val="0"/>
              </a:spcBef>
              <a:spcAft>
                <a:spcPts val="0"/>
              </a:spcAft>
              <a:buSzPts val="1250"/>
              <a:buChar char="●"/>
            </a:pPr>
            <a:r>
              <a:rPr lang="en" sz="1250"/>
              <a:t>College Expenses/Revenues (Knight Newhouse): </a:t>
            </a:r>
            <a:endParaRPr sz="1250"/>
          </a:p>
          <a:p>
            <a:pPr marL="914400" marR="0" lvl="1" indent="-298450" algn="l" rtl="0">
              <a:spcBef>
                <a:spcPts val="0"/>
              </a:spcBef>
              <a:spcAft>
                <a:spcPts val="0"/>
              </a:spcAft>
              <a:buSzPts val="1100"/>
              <a:buChar char="○"/>
            </a:pPr>
            <a:r>
              <a:rPr lang="en"/>
              <a:t>Recruiting costs, coaches compensation/salaries, athletic aid, total revenue, </a:t>
            </a:r>
            <a:endParaRPr/>
          </a:p>
          <a:p>
            <a:pPr marL="914400" marR="0" lvl="0" indent="0" algn="l" rtl="0">
              <a:spcBef>
                <a:spcPts val="0"/>
              </a:spcBef>
              <a:spcAft>
                <a:spcPts val="0"/>
              </a:spcAft>
              <a:buNone/>
            </a:pPr>
            <a:r>
              <a:rPr lang="en" sz="1100"/>
              <a:t>donor contributions, total football spending, etc</a:t>
            </a:r>
            <a:endParaRPr sz="1100"/>
          </a:p>
          <a:p>
            <a:pPr marL="457200" marR="0" lvl="0" indent="-307975" algn="l" rtl="0">
              <a:spcBef>
                <a:spcPts val="0"/>
              </a:spcBef>
              <a:spcAft>
                <a:spcPts val="0"/>
              </a:spcAft>
              <a:buSzPts val="1250"/>
              <a:buChar char="●"/>
            </a:pPr>
            <a:r>
              <a:rPr lang="en" sz="1250"/>
              <a:t>Football Performance Indicators: </a:t>
            </a:r>
            <a:endParaRPr sz="1250"/>
          </a:p>
          <a:p>
            <a:pPr marL="914400" marR="0" lvl="1" indent="-298450" algn="l" rtl="0">
              <a:spcBef>
                <a:spcPts val="0"/>
              </a:spcBef>
              <a:spcAft>
                <a:spcPts val="0"/>
              </a:spcAft>
              <a:buSzPts val="1100"/>
              <a:buChar char="○"/>
            </a:pPr>
            <a:r>
              <a:rPr lang="en"/>
              <a:t>Overall win/loss record, conference win/loss, recruitment rank, FPI (Football Power Index), </a:t>
            </a:r>
            <a:endParaRPr/>
          </a:p>
          <a:p>
            <a:pPr marL="914400" marR="0" lvl="0" indent="0" algn="l" rtl="0">
              <a:spcBef>
                <a:spcPts val="0"/>
              </a:spcBef>
              <a:spcAft>
                <a:spcPts val="0"/>
              </a:spcAft>
              <a:buNone/>
            </a:pPr>
            <a:r>
              <a:rPr lang="en" sz="1100"/>
              <a:t>FPI ranking, and offensive/defensive efficiency. </a:t>
            </a:r>
            <a:endParaRPr sz="1100"/>
          </a:p>
        </p:txBody>
      </p:sp>
      <p:pic>
        <p:nvPicPr>
          <p:cNvPr id="306" name="Google Shape;306;p16"/>
          <p:cNvPicPr preferRelativeResize="0"/>
          <p:nvPr/>
        </p:nvPicPr>
        <p:blipFill>
          <a:blip r:embed="rId3">
            <a:alphaModFix/>
          </a:blip>
          <a:stretch>
            <a:fillRect/>
          </a:stretch>
        </p:blipFill>
        <p:spPr>
          <a:xfrm>
            <a:off x="4484974" y="197025"/>
            <a:ext cx="4302301" cy="936150"/>
          </a:xfrm>
          <a:prstGeom prst="rect">
            <a:avLst/>
          </a:prstGeom>
          <a:noFill/>
          <a:ln>
            <a:noFill/>
          </a:ln>
        </p:spPr>
      </p:pic>
      <p:pic>
        <p:nvPicPr>
          <p:cNvPr id="307" name="Google Shape;307;p16"/>
          <p:cNvPicPr preferRelativeResize="0"/>
          <p:nvPr/>
        </p:nvPicPr>
        <p:blipFill>
          <a:blip r:embed="rId4">
            <a:alphaModFix/>
          </a:blip>
          <a:stretch>
            <a:fillRect/>
          </a:stretch>
        </p:blipFill>
        <p:spPr>
          <a:xfrm>
            <a:off x="5803367" y="980775"/>
            <a:ext cx="1665508" cy="999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3"/>
                </a:solidFill>
              </a:rPr>
              <a:t>Data Collection</a:t>
            </a:r>
            <a:endParaRPr>
              <a:solidFill>
                <a:schemeClr val="accent3"/>
              </a:solidFill>
            </a:endParaRPr>
          </a:p>
        </p:txBody>
      </p:sp>
      <p:sp>
        <p:nvSpPr>
          <p:cNvPr id="313" name="Google Shape;313;p17"/>
          <p:cNvSpPr txBox="1">
            <a:spLocks noGrp="1"/>
          </p:cNvSpPr>
          <p:nvPr>
            <p:ph type="body" idx="1"/>
          </p:nvPr>
        </p:nvSpPr>
        <p:spPr>
          <a:xfrm>
            <a:off x="1227600" y="1187600"/>
            <a:ext cx="6808800" cy="3701400"/>
          </a:xfrm>
          <a:prstGeom prst="rect">
            <a:avLst/>
          </a:prstGeom>
        </p:spPr>
        <p:txBody>
          <a:bodyPr spcFirstLastPara="1" wrap="square" lIns="91425" tIns="91425" rIns="91425" bIns="91425" anchor="t" anchorCtr="0">
            <a:normAutofit lnSpcReduction="10000"/>
          </a:bodyPr>
          <a:lstStyle/>
          <a:p>
            <a:pPr marL="0" marR="0" lvl="0" indent="0" algn="l" rtl="0">
              <a:spcBef>
                <a:spcPts val="0"/>
              </a:spcBef>
              <a:spcAft>
                <a:spcPts val="0"/>
              </a:spcAft>
              <a:buNone/>
            </a:pPr>
            <a:r>
              <a:rPr lang="en" sz="2152" b="1"/>
              <a:t>Challenges: </a:t>
            </a:r>
            <a:endParaRPr sz="2152" b="1"/>
          </a:p>
          <a:p>
            <a:pPr marL="457200" marR="0" lvl="0" indent="-339725" algn="l" rtl="0">
              <a:spcBef>
                <a:spcPts val="0"/>
              </a:spcBef>
              <a:spcAft>
                <a:spcPts val="0"/>
              </a:spcAft>
              <a:buSzPts val="1750"/>
              <a:buChar char="●"/>
            </a:pPr>
            <a:r>
              <a:rPr lang="en" sz="1750"/>
              <a:t>Data Scraping: </a:t>
            </a:r>
            <a:endParaRPr sz="1750"/>
          </a:p>
          <a:p>
            <a:pPr marL="914400" marR="0" lvl="1" indent="-319740" algn="l" rtl="0">
              <a:spcBef>
                <a:spcPts val="0"/>
              </a:spcBef>
              <a:spcAft>
                <a:spcPts val="0"/>
              </a:spcAft>
              <a:buSzPts val="1435"/>
              <a:buChar char="○"/>
            </a:pPr>
            <a:r>
              <a:rPr lang="en" sz="1435"/>
              <a:t>Data scraping from ESPN required a wide array of web scraping techniques </a:t>
            </a:r>
            <a:endParaRPr sz="1435"/>
          </a:p>
          <a:p>
            <a:pPr marL="457200" marR="0" lvl="0" indent="457200" algn="l" rtl="0">
              <a:spcBef>
                <a:spcPts val="0"/>
              </a:spcBef>
              <a:spcAft>
                <a:spcPts val="0"/>
              </a:spcAft>
              <a:buNone/>
            </a:pPr>
            <a:r>
              <a:rPr lang="en" sz="1435"/>
              <a:t>to handle potential changes in website structure.</a:t>
            </a:r>
            <a:endParaRPr sz="1435"/>
          </a:p>
          <a:p>
            <a:pPr marL="457200" marR="0" lvl="0" indent="-339725" algn="l" rtl="0">
              <a:spcBef>
                <a:spcPts val="0"/>
              </a:spcBef>
              <a:spcAft>
                <a:spcPts val="0"/>
              </a:spcAft>
              <a:buSzPts val="1750"/>
              <a:buChar char="●"/>
            </a:pPr>
            <a:r>
              <a:rPr lang="en" sz="1750"/>
              <a:t>Data Cleaning: </a:t>
            </a:r>
            <a:endParaRPr sz="1750"/>
          </a:p>
          <a:p>
            <a:pPr marL="914400" marR="0" lvl="1" indent="-319740" algn="l" rtl="0">
              <a:spcBef>
                <a:spcPts val="0"/>
              </a:spcBef>
              <a:spcAft>
                <a:spcPts val="0"/>
              </a:spcAft>
              <a:buSzPts val="1435"/>
              <a:buChar char="○"/>
            </a:pPr>
            <a:r>
              <a:rPr lang="en" sz="1435"/>
              <a:t>Scraped data had many missing values which required further data cleaning. </a:t>
            </a:r>
            <a:endParaRPr sz="1435"/>
          </a:p>
          <a:p>
            <a:pPr marL="1371600" marR="0" lvl="2" indent="-319740" algn="l" rtl="0">
              <a:spcBef>
                <a:spcPts val="0"/>
              </a:spcBef>
              <a:spcAft>
                <a:spcPts val="0"/>
              </a:spcAft>
              <a:buSzPts val="1435"/>
              <a:buChar char="■"/>
            </a:pPr>
            <a:r>
              <a:rPr lang="en" sz="1435"/>
              <a:t>Relevant in ESPN data for variable such as FPI, rank, and recruitment ranks. </a:t>
            </a:r>
            <a:endParaRPr sz="1735"/>
          </a:p>
          <a:p>
            <a:pPr marL="457200" marR="0" lvl="0" indent="-323850" algn="l" rtl="0">
              <a:spcBef>
                <a:spcPts val="0"/>
              </a:spcBef>
              <a:spcAft>
                <a:spcPts val="0"/>
              </a:spcAft>
              <a:buSzPts val="1500"/>
              <a:buChar char="●"/>
            </a:pPr>
            <a:r>
              <a:rPr lang="en" sz="1750"/>
              <a:t>Data Joining:</a:t>
            </a:r>
            <a:r>
              <a:rPr lang="en" sz="1500"/>
              <a:t> </a:t>
            </a:r>
            <a:endParaRPr sz="1500"/>
          </a:p>
          <a:p>
            <a:pPr marL="914400" marR="0" lvl="1" indent="-317500" algn="l" rtl="0">
              <a:spcBef>
                <a:spcPts val="0"/>
              </a:spcBef>
              <a:spcAft>
                <a:spcPts val="0"/>
              </a:spcAft>
              <a:buSzPts val="1400"/>
              <a:buChar char="○"/>
            </a:pPr>
            <a:r>
              <a:rPr lang="en" sz="1400"/>
              <a:t>When joining the scraped data with the original CSV file, we had to individually </a:t>
            </a:r>
            <a:endParaRPr sz="1400"/>
          </a:p>
          <a:p>
            <a:pPr marL="914400" marR="0" lvl="0" indent="0" algn="l" rtl="0">
              <a:spcBef>
                <a:spcPts val="0"/>
              </a:spcBef>
              <a:spcAft>
                <a:spcPts val="0"/>
              </a:spcAft>
              <a:buNone/>
            </a:pPr>
            <a:r>
              <a:rPr lang="en" sz="1400"/>
              <a:t>match IPEDS ID for each school</a:t>
            </a:r>
            <a:endParaRPr sz="1400"/>
          </a:p>
          <a:p>
            <a:pPr marL="1371600" marR="0" lvl="2" indent="-319343" algn="l" rtl="0">
              <a:spcBef>
                <a:spcPts val="0"/>
              </a:spcBef>
              <a:spcAft>
                <a:spcPts val="0"/>
              </a:spcAft>
              <a:buSzPts val="1429"/>
              <a:buChar char="■"/>
            </a:pPr>
            <a:r>
              <a:rPr lang="en" sz="1429"/>
              <a:t>Could not match on name because there were different variations</a:t>
            </a:r>
            <a:endParaRPr sz="1429"/>
          </a:p>
          <a:p>
            <a:pPr marL="1371600" marR="0" lvl="0" indent="0" algn="l" rtl="0">
              <a:spcBef>
                <a:spcPts val="0"/>
              </a:spcBef>
              <a:spcAft>
                <a:spcPts val="0"/>
              </a:spcAft>
              <a:buNone/>
            </a:pPr>
            <a:r>
              <a:rPr lang="en" sz="1429"/>
              <a:t> between datasets. </a:t>
            </a:r>
            <a:endParaRPr sz="1429"/>
          </a:p>
          <a:p>
            <a:pPr marL="0" lvl="0" indent="0" algn="l" rtl="0">
              <a:lnSpc>
                <a:spcPct val="105000"/>
              </a:lnSpc>
              <a:spcBef>
                <a:spcPts val="0"/>
              </a:spcBef>
              <a:spcAft>
                <a:spcPts val="1200"/>
              </a:spcAft>
              <a:buNone/>
            </a:pP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03800" y="4099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3"/>
                </a:solidFill>
              </a:rPr>
              <a:t>Football Performance Index</a:t>
            </a:r>
            <a:endParaRPr>
              <a:solidFill>
                <a:schemeClr val="accent3"/>
              </a:solidFill>
            </a:endParaRPr>
          </a:p>
        </p:txBody>
      </p:sp>
      <p:pic>
        <p:nvPicPr>
          <p:cNvPr id="319" name="Google Shape;319;p18"/>
          <p:cNvPicPr preferRelativeResize="0"/>
          <p:nvPr/>
        </p:nvPicPr>
        <p:blipFill>
          <a:blip r:embed="rId3">
            <a:alphaModFix/>
          </a:blip>
          <a:stretch>
            <a:fillRect/>
          </a:stretch>
        </p:blipFill>
        <p:spPr>
          <a:xfrm>
            <a:off x="268600" y="3144425"/>
            <a:ext cx="3042253" cy="1778126"/>
          </a:xfrm>
          <a:prstGeom prst="rect">
            <a:avLst/>
          </a:prstGeom>
          <a:noFill/>
          <a:ln>
            <a:noFill/>
          </a:ln>
        </p:spPr>
      </p:pic>
      <p:pic>
        <p:nvPicPr>
          <p:cNvPr id="320" name="Google Shape;320;p18"/>
          <p:cNvPicPr preferRelativeResize="0"/>
          <p:nvPr/>
        </p:nvPicPr>
        <p:blipFill>
          <a:blip r:embed="rId4">
            <a:alphaModFix/>
          </a:blip>
          <a:stretch>
            <a:fillRect/>
          </a:stretch>
        </p:blipFill>
        <p:spPr>
          <a:xfrm>
            <a:off x="5848824" y="3144423"/>
            <a:ext cx="2975150" cy="1778126"/>
          </a:xfrm>
          <a:prstGeom prst="rect">
            <a:avLst/>
          </a:prstGeom>
          <a:noFill/>
          <a:ln>
            <a:noFill/>
          </a:ln>
        </p:spPr>
      </p:pic>
      <p:pic>
        <p:nvPicPr>
          <p:cNvPr id="321" name="Google Shape;321;p18"/>
          <p:cNvPicPr preferRelativeResize="0"/>
          <p:nvPr/>
        </p:nvPicPr>
        <p:blipFill>
          <a:blip r:embed="rId5">
            <a:alphaModFix/>
          </a:blip>
          <a:stretch>
            <a:fillRect/>
          </a:stretch>
        </p:blipFill>
        <p:spPr>
          <a:xfrm>
            <a:off x="3159050" y="1029015"/>
            <a:ext cx="3042248" cy="19118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9"/>
          <p:cNvSpPr txBox="1">
            <a:spLocks noGrp="1"/>
          </p:cNvSpPr>
          <p:nvPr>
            <p:ph type="title"/>
          </p:nvPr>
        </p:nvSpPr>
        <p:spPr>
          <a:xfrm>
            <a:off x="1303800" y="6747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3"/>
                </a:solidFill>
              </a:rPr>
              <a:t>Exploratory Data Analysis</a:t>
            </a:r>
            <a:endParaRPr>
              <a:solidFill>
                <a:schemeClr val="accent3"/>
              </a:solidFill>
            </a:endParaRPr>
          </a:p>
        </p:txBody>
      </p:sp>
      <p:grpSp>
        <p:nvGrpSpPr>
          <p:cNvPr id="327" name="Google Shape;327;p19"/>
          <p:cNvGrpSpPr/>
          <p:nvPr/>
        </p:nvGrpSpPr>
        <p:grpSpPr>
          <a:xfrm>
            <a:off x="257428" y="1840291"/>
            <a:ext cx="8076976" cy="2180421"/>
            <a:chOff x="221051" y="1496221"/>
            <a:chExt cx="8061659" cy="1904630"/>
          </a:xfrm>
        </p:grpSpPr>
        <p:pic>
          <p:nvPicPr>
            <p:cNvPr id="328" name="Google Shape;328;p19"/>
            <p:cNvPicPr preferRelativeResize="0"/>
            <p:nvPr/>
          </p:nvPicPr>
          <p:blipFill rotWithShape="1">
            <a:blip r:embed="rId3">
              <a:alphaModFix/>
            </a:blip>
            <a:srcRect l="3594" t="7114" r="11631"/>
            <a:stretch/>
          </p:blipFill>
          <p:spPr>
            <a:xfrm>
              <a:off x="5595496" y="1496221"/>
              <a:ext cx="2687214" cy="1902113"/>
            </a:xfrm>
            <a:prstGeom prst="rect">
              <a:avLst/>
            </a:prstGeom>
            <a:noFill/>
            <a:ln w="9525" cap="flat" cmpd="sng">
              <a:solidFill>
                <a:srgbClr val="000000"/>
              </a:solidFill>
              <a:prstDash val="solid"/>
              <a:round/>
              <a:headEnd type="none" w="sm" len="sm"/>
              <a:tailEnd type="none" w="sm" len="sm"/>
            </a:ln>
          </p:spPr>
        </p:pic>
        <p:pic>
          <p:nvPicPr>
            <p:cNvPr id="329" name="Google Shape;329;p19"/>
            <p:cNvPicPr preferRelativeResize="0"/>
            <p:nvPr/>
          </p:nvPicPr>
          <p:blipFill rotWithShape="1">
            <a:blip r:embed="rId4">
              <a:alphaModFix/>
            </a:blip>
            <a:srcRect l="3409" t="6872" r="11995"/>
            <a:stretch/>
          </p:blipFill>
          <p:spPr>
            <a:xfrm>
              <a:off x="2908282" y="1496221"/>
              <a:ext cx="2687214" cy="1902113"/>
            </a:xfrm>
            <a:prstGeom prst="rect">
              <a:avLst/>
            </a:prstGeom>
            <a:noFill/>
            <a:ln w="9525" cap="flat" cmpd="sng">
              <a:solidFill>
                <a:srgbClr val="0D0D0D"/>
              </a:solidFill>
              <a:prstDash val="solid"/>
              <a:round/>
              <a:headEnd type="none" w="sm" len="sm"/>
              <a:tailEnd type="none" w="sm" len="sm"/>
            </a:ln>
          </p:spPr>
        </p:pic>
        <p:pic>
          <p:nvPicPr>
            <p:cNvPr id="330" name="Google Shape;330;p19"/>
            <p:cNvPicPr preferRelativeResize="0"/>
            <p:nvPr/>
          </p:nvPicPr>
          <p:blipFill rotWithShape="1">
            <a:blip r:embed="rId5">
              <a:alphaModFix/>
            </a:blip>
            <a:srcRect l="3089" t="7114" r="12265"/>
            <a:stretch/>
          </p:blipFill>
          <p:spPr>
            <a:xfrm>
              <a:off x="221051" y="1498742"/>
              <a:ext cx="2687221" cy="1902109"/>
            </a:xfrm>
            <a:prstGeom prst="rect">
              <a:avLst/>
            </a:prstGeom>
            <a:noFill/>
            <a:ln w="9525" cap="flat" cmpd="sng">
              <a:solidFill>
                <a:srgbClr val="000000"/>
              </a:solidFill>
              <a:prstDash val="solid"/>
              <a:round/>
              <a:headEnd type="none" w="sm" len="sm"/>
              <a:tailEnd type="none" w="sm" len="sm"/>
            </a:ln>
          </p:spPr>
        </p:pic>
      </p:grpSp>
      <p:pic>
        <p:nvPicPr>
          <p:cNvPr id="331" name="Google Shape;331;p19"/>
          <p:cNvPicPr preferRelativeResize="0"/>
          <p:nvPr/>
        </p:nvPicPr>
        <p:blipFill rotWithShape="1">
          <a:blip r:embed="rId5">
            <a:alphaModFix/>
          </a:blip>
          <a:srcRect l="87360" t="16830" b="18662"/>
          <a:stretch/>
        </p:blipFill>
        <p:spPr>
          <a:xfrm>
            <a:off x="8388775" y="1802200"/>
            <a:ext cx="685475" cy="2256600"/>
          </a:xfrm>
          <a:prstGeom prst="rect">
            <a:avLst/>
          </a:prstGeom>
          <a:noFill/>
          <a:ln>
            <a:noFill/>
          </a:ln>
        </p:spPr>
      </p:pic>
      <p:sp>
        <p:nvSpPr>
          <p:cNvPr id="332" name="Google Shape;332;p19"/>
          <p:cNvSpPr txBox="1"/>
          <p:nvPr/>
        </p:nvSpPr>
        <p:spPr>
          <a:xfrm>
            <a:off x="327691" y="1482087"/>
            <a:ext cx="2653800" cy="4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Nunito"/>
                <a:ea typeface="Nunito"/>
                <a:cs typeface="Nunito"/>
                <a:sym typeface="Nunito"/>
              </a:rPr>
              <a:t>FPI vs Total Football Spending</a:t>
            </a:r>
            <a:endParaRPr sz="1300">
              <a:solidFill>
                <a:schemeClr val="dk2"/>
              </a:solidFill>
              <a:latin typeface="Nunito"/>
              <a:ea typeface="Nunito"/>
              <a:cs typeface="Nunito"/>
              <a:sym typeface="Nunito"/>
            </a:endParaRPr>
          </a:p>
        </p:txBody>
      </p:sp>
      <p:sp>
        <p:nvSpPr>
          <p:cNvPr id="333" name="Google Shape;333;p19"/>
          <p:cNvSpPr txBox="1"/>
          <p:nvPr/>
        </p:nvSpPr>
        <p:spPr>
          <a:xfrm>
            <a:off x="3162754" y="1482087"/>
            <a:ext cx="2653800" cy="4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Nunito"/>
                <a:ea typeface="Nunito"/>
                <a:cs typeface="Nunito"/>
                <a:sym typeface="Nunito"/>
              </a:rPr>
              <a:t>FPI vs Total Football Salaries</a:t>
            </a:r>
            <a:endParaRPr sz="1300">
              <a:solidFill>
                <a:schemeClr val="dk2"/>
              </a:solidFill>
              <a:latin typeface="Nunito"/>
              <a:ea typeface="Nunito"/>
              <a:cs typeface="Nunito"/>
              <a:sym typeface="Nunito"/>
            </a:endParaRPr>
          </a:p>
        </p:txBody>
      </p:sp>
      <p:sp>
        <p:nvSpPr>
          <p:cNvPr id="334" name="Google Shape;334;p19"/>
          <p:cNvSpPr txBox="1"/>
          <p:nvPr/>
        </p:nvSpPr>
        <p:spPr>
          <a:xfrm>
            <a:off x="5918016" y="1482087"/>
            <a:ext cx="2653800" cy="4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Nunito"/>
                <a:ea typeface="Nunito"/>
                <a:cs typeface="Nunito"/>
                <a:sym typeface="Nunito"/>
              </a:rPr>
              <a:t>FPI vs Recruiting Spending </a:t>
            </a:r>
            <a:endParaRPr sz="1300">
              <a:solidFill>
                <a:schemeClr val="dk2"/>
              </a:solidFill>
              <a:latin typeface="Nunito"/>
              <a:ea typeface="Nunito"/>
              <a:cs typeface="Nunito"/>
              <a:sym typeface="Nunito"/>
            </a:endParaRPr>
          </a:p>
        </p:txBody>
      </p:sp>
      <p:sp>
        <p:nvSpPr>
          <p:cNvPr id="335" name="Google Shape;335;p19"/>
          <p:cNvSpPr txBox="1"/>
          <p:nvPr/>
        </p:nvSpPr>
        <p:spPr>
          <a:xfrm rot="-5400000">
            <a:off x="-335038" y="2435830"/>
            <a:ext cx="8622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Nunito"/>
                <a:ea typeface="Nunito"/>
                <a:cs typeface="Nunito"/>
                <a:sym typeface="Nunito"/>
              </a:rPr>
              <a:t>FPI </a:t>
            </a:r>
            <a:endParaRPr sz="1300">
              <a:solidFill>
                <a:schemeClr val="dk2"/>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grpSp>
        <p:nvGrpSpPr>
          <p:cNvPr id="340" name="Google Shape;340;p20"/>
          <p:cNvGrpSpPr/>
          <p:nvPr/>
        </p:nvGrpSpPr>
        <p:grpSpPr>
          <a:xfrm>
            <a:off x="1439025" y="171075"/>
            <a:ext cx="7650223" cy="4795375"/>
            <a:chOff x="1439025" y="171075"/>
            <a:chExt cx="7650223" cy="4795375"/>
          </a:xfrm>
        </p:grpSpPr>
        <p:pic>
          <p:nvPicPr>
            <p:cNvPr id="341" name="Google Shape;341;p20"/>
            <p:cNvPicPr preferRelativeResize="0"/>
            <p:nvPr/>
          </p:nvPicPr>
          <p:blipFill rotWithShape="1">
            <a:blip r:embed="rId3">
              <a:alphaModFix/>
            </a:blip>
            <a:srcRect l="1700" t="3185" b="52755"/>
            <a:stretch/>
          </p:blipFill>
          <p:spPr>
            <a:xfrm>
              <a:off x="1552925" y="384500"/>
              <a:ext cx="7536323" cy="2111325"/>
            </a:xfrm>
            <a:prstGeom prst="rect">
              <a:avLst/>
            </a:prstGeom>
            <a:noFill/>
            <a:ln>
              <a:noFill/>
            </a:ln>
          </p:spPr>
        </p:pic>
        <p:pic>
          <p:nvPicPr>
            <p:cNvPr id="342" name="Google Shape;342;p20"/>
            <p:cNvPicPr preferRelativeResize="0"/>
            <p:nvPr/>
          </p:nvPicPr>
          <p:blipFill rotWithShape="1">
            <a:blip r:embed="rId3">
              <a:alphaModFix/>
            </a:blip>
            <a:srcRect l="1700" t="53335" b="2603"/>
            <a:stretch/>
          </p:blipFill>
          <p:spPr>
            <a:xfrm>
              <a:off x="1552925" y="2855125"/>
              <a:ext cx="7536323" cy="2111325"/>
            </a:xfrm>
            <a:prstGeom prst="rect">
              <a:avLst/>
            </a:prstGeom>
            <a:noFill/>
            <a:ln>
              <a:noFill/>
            </a:ln>
          </p:spPr>
        </p:pic>
        <p:sp>
          <p:nvSpPr>
            <p:cNvPr id="343" name="Google Shape;343;p20"/>
            <p:cNvSpPr txBox="1"/>
            <p:nvPr/>
          </p:nvSpPr>
          <p:spPr>
            <a:xfrm>
              <a:off x="1439025" y="171075"/>
              <a:ext cx="34476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1D7E75"/>
                  </a:solidFill>
                  <a:latin typeface="Nunito"/>
                  <a:ea typeface="Nunito"/>
                  <a:cs typeface="Nunito"/>
                  <a:sym typeface="Nunito"/>
                </a:rPr>
                <a:t>Top ten teams with highest FPI 2023</a:t>
              </a:r>
              <a:endParaRPr sz="1300" b="1">
                <a:solidFill>
                  <a:srgbClr val="1D7E75"/>
                </a:solidFill>
                <a:latin typeface="Nunito"/>
                <a:ea typeface="Nunito"/>
                <a:cs typeface="Nunito"/>
                <a:sym typeface="Nunito"/>
              </a:endParaRPr>
            </a:p>
            <a:p>
              <a:pPr marL="0" lvl="0" indent="0" algn="l" rtl="0">
                <a:spcBef>
                  <a:spcPts val="0"/>
                </a:spcBef>
                <a:spcAft>
                  <a:spcPts val="0"/>
                </a:spcAft>
                <a:buNone/>
              </a:pPr>
              <a:endParaRPr sz="1300" b="1">
                <a:solidFill>
                  <a:srgbClr val="1D7E75"/>
                </a:solidFill>
                <a:latin typeface="Nunito"/>
                <a:ea typeface="Nunito"/>
                <a:cs typeface="Nunito"/>
                <a:sym typeface="Nunito"/>
              </a:endParaRPr>
            </a:p>
          </p:txBody>
        </p:sp>
        <p:sp>
          <p:nvSpPr>
            <p:cNvPr id="344" name="Google Shape;344;p20"/>
            <p:cNvSpPr txBox="1"/>
            <p:nvPr/>
          </p:nvSpPr>
          <p:spPr>
            <a:xfrm>
              <a:off x="1552925" y="2512575"/>
              <a:ext cx="45033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1D7E75"/>
                  </a:solidFill>
                  <a:latin typeface="Nunito"/>
                  <a:ea typeface="Nunito"/>
                  <a:cs typeface="Nunito"/>
                  <a:sym typeface="Nunito"/>
                </a:rPr>
                <a:t>Top ten team with greatest total expenditures 2022</a:t>
              </a:r>
              <a:endParaRPr sz="1300" b="1">
                <a:solidFill>
                  <a:srgbClr val="1D7E75"/>
                </a:solidFill>
                <a:latin typeface="Nunito"/>
                <a:ea typeface="Nunito"/>
                <a:cs typeface="Nunito"/>
                <a:sym typeface="Nunito"/>
              </a:endParaRPr>
            </a:p>
            <a:p>
              <a:pPr marL="0" lvl="0" indent="0" algn="l" rtl="0">
                <a:spcBef>
                  <a:spcPts val="0"/>
                </a:spcBef>
                <a:spcAft>
                  <a:spcPts val="0"/>
                </a:spcAft>
                <a:buNone/>
              </a:pPr>
              <a:endParaRPr sz="1300" b="1">
                <a:solidFill>
                  <a:srgbClr val="1D7E75"/>
                </a:solidFill>
                <a:latin typeface="Nunito"/>
                <a:ea typeface="Nunito"/>
                <a:cs typeface="Nunito"/>
                <a:sym typeface="Nunito"/>
              </a:endParaRPr>
            </a:p>
          </p:txBody>
        </p:sp>
      </p:grpSp>
      <p:grpSp>
        <p:nvGrpSpPr>
          <p:cNvPr id="345" name="Google Shape;345;p20"/>
          <p:cNvGrpSpPr/>
          <p:nvPr/>
        </p:nvGrpSpPr>
        <p:grpSpPr>
          <a:xfrm>
            <a:off x="2011800" y="1702400"/>
            <a:ext cx="6895450" cy="3329000"/>
            <a:chOff x="2011800" y="1702400"/>
            <a:chExt cx="6895450" cy="3329000"/>
          </a:xfrm>
        </p:grpSpPr>
        <p:sp>
          <p:nvSpPr>
            <p:cNvPr id="346" name="Google Shape;346;p20"/>
            <p:cNvSpPr/>
            <p:nvPr/>
          </p:nvSpPr>
          <p:spPr>
            <a:xfrm>
              <a:off x="2011800" y="4180350"/>
              <a:ext cx="561600" cy="584100"/>
            </a:xfrm>
            <a:prstGeom prst="ellipse">
              <a:avLst/>
            </a:prstGeom>
            <a:noFill/>
            <a:ln w="19050" cap="flat" cmpd="sng">
              <a:solidFill>
                <a:srgbClr val="C0791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347" name="Google Shape;347;p20"/>
            <p:cNvSpPr/>
            <p:nvPr/>
          </p:nvSpPr>
          <p:spPr>
            <a:xfrm>
              <a:off x="7622150" y="1716075"/>
              <a:ext cx="561600" cy="584100"/>
            </a:xfrm>
            <a:prstGeom prst="ellipse">
              <a:avLst/>
            </a:prstGeom>
            <a:noFill/>
            <a:ln w="19050" cap="flat" cmpd="sng">
              <a:solidFill>
                <a:srgbClr val="C0791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348" name="Google Shape;348;p20"/>
            <p:cNvSpPr/>
            <p:nvPr/>
          </p:nvSpPr>
          <p:spPr>
            <a:xfrm>
              <a:off x="2698425" y="4180350"/>
              <a:ext cx="561600" cy="584100"/>
            </a:xfrm>
            <a:prstGeom prst="ellipse">
              <a:avLst/>
            </a:prstGeom>
            <a:noFill/>
            <a:ln w="19050" cap="flat" cmpd="sng">
              <a:solidFill>
                <a:srgbClr val="C0791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349" name="Google Shape;349;p20"/>
            <p:cNvSpPr/>
            <p:nvPr/>
          </p:nvSpPr>
          <p:spPr>
            <a:xfrm>
              <a:off x="4737525" y="1716075"/>
              <a:ext cx="561600" cy="584100"/>
            </a:xfrm>
            <a:prstGeom prst="ellipse">
              <a:avLst/>
            </a:prstGeom>
            <a:noFill/>
            <a:ln w="19050" cap="flat" cmpd="sng">
              <a:solidFill>
                <a:srgbClr val="C0791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350" name="Google Shape;350;p20"/>
            <p:cNvSpPr/>
            <p:nvPr/>
          </p:nvSpPr>
          <p:spPr>
            <a:xfrm>
              <a:off x="4833775" y="4180350"/>
              <a:ext cx="561600" cy="584100"/>
            </a:xfrm>
            <a:prstGeom prst="ellipse">
              <a:avLst/>
            </a:prstGeom>
            <a:noFill/>
            <a:ln w="19050" cap="flat" cmpd="sng">
              <a:solidFill>
                <a:srgbClr val="C0791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351" name="Google Shape;351;p20"/>
            <p:cNvSpPr/>
            <p:nvPr/>
          </p:nvSpPr>
          <p:spPr>
            <a:xfrm>
              <a:off x="3260025" y="1716075"/>
              <a:ext cx="561600" cy="584100"/>
            </a:xfrm>
            <a:prstGeom prst="ellipse">
              <a:avLst/>
            </a:prstGeom>
            <a:noFill/>
            <a:ln w="19050" cap="flat" cmpd="sng">
              <a:solidFill>
                <a:srgbClr val="C0791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352" name="Google Shape;352;p20"/>
            <p:cNvSpPr/>
            <p:nvPr/>
          </p:nvSpPr>
          <p:spPr>
            <a:xfrm>
              <a:off x="5554100" y="4180350"/>
              <a:ext cx="561600" cy="584100"/>
            </a:xfrm>
            <a:prstGeom prst="ellipse">
              <a:avLst/>
            </a:prstGeom>
            <a:noFill/>
            <a:ln w="19050" cap="flat" cmpd="sng">
              <a:solidFill>
                <a:srgbClr val="C0791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353" name="Google Shape;353;p20"/>
            <p:cNvSpPr/>
            <p:nvPr/>
          </p:nvSpPr>
          <p:spPr>
            <a:xfrm>
              <a:off x="8345650" y="1716075"/>
              <a:ext cx="561600" cy="584100"/>
            </a:xfrm>
            <a:prstGeom prst="ellipse">
              <a:avLst/>
            </a:prstGeom>
            <a:noFill/>
            <a:ln w="19050" cap="flat" cmpd="sng">
              <a:solidFill>
                <a:srgbClr val="C0791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354" name="Google Shape;354;p20"/>
            <p:cNvSpPr/>
            <p:nvPr/>
          </p:nvSpPr>
          <p:spPr>
            <a:xfrm>
              <a:off x="6218275" y="4180350"/>
              <a:ext cx="561600" cy="584100"/>
            </a:xfrm>
            <a:prstGeom prst="ellipse">
              <a:avLst/>
            </a:prstGeom>
            <a:noFill/>
            <a:ln w="19050" cap="flat" cmpd="sng">
              <a:solidFill>
                <a:srgbClr val="C0791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355" name="Google Shape;355;p20"/>
            <p:cNvSpPr/>
            <p:nvPr/>
          </p:nvSpPr>
          <p:spPr>
            <a:xfrm>
              <a:off x="5441088" y="1716075"/>
              <a:ext cx="561600" cy="584100"/>
            </a:xfrm>
            <a:prstGeom prst="ellipse">
              <a:avLst/>
            </a:prstGeom>
            <a:noFill/>
            <a:ln w="19050" cap="flat" cmpd="sng">
              <a:solidFill>
                <a:srgbClr val="C0791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356" name="Google Shape;356;p20"/>
            <p:cNvSpPr/>
            <p:nvPr/>
          </p:nvSpPr>
          <p:spPr>
            <a:xfrm>
              <a:off x="7655750" y="4180350"/>
              <a:ext cx="561600" cy="584100"/>
            </a:xfrm>
            <a:prstGeom prst="ellipse">
              <a:avLst/>
            </a:prstGeom>
            <a:noFill/>
            <a:ln w="19050" cap="flat" cmpd="sng">
              <a:solidFill>
                <a:srgbClr val="C0791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357" name="Google Shape;357;p20"/>
            <p:cNvSpPr/>
            <p:nvPr/>
          </p:nvSpPr>
          <p:spPr>
            <a:xfrm>
              <a:off x="3998775" y="1716075"/>
              <a:ext cx="561600" cy="584100"/>
            </a:xfrm>
            <a:prstGeom prst="ellipse">
              <a:avLst/>
            </a:prstGeom>
            <a:noFill/>
            <a:ln w="19050" cap="flat" cmpd="sng">
              <a:solidFill>
                <a:srgbClr val="C0791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358" name="Google Shape;358;p20"/>
            <p:cNvSpPr/>
            <p:nvPr/>
          </p:nvSpPr>
          <p:spPr>
            <a:xfrm>
              <a:off x="2448025" y="1702400"/>
              <a:ext cx="743100" cy="886500"/>
            </a:xfrm>
            <a:prstGeom prst="ellipse">
              <a:avLst/>
            </a:prstGeom>
            <a:noFill/>
            <a:ln w="19050" cap="flat" cmpd="sng">
              <a:solidFill>
                <a:srgbClr val="C0791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359" name="Google Shape;359;p20"/>
            <p:cNvSpPr/>
            <p:nvPr/>
          </p:nvSpPr>
          <p:spPr>
            <a:xfrm>
              <a:off x="6846275" y="4144900"/>
              <a:ext cx="743100" cy="886500"/>
            </a:xfrm>
            <a:prstGeom prst="ellipse">
              <a:avLst/>
            </a:prstGeom>
            <a:noFill/>
            <a:ln w="19050" cap="flat" cmpd="sng">
              <a:solidFill>
                <a:srgbClr val="C0791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360" name="Google Shape;360;p20"/>
            <p:cNvSpPr/>
            <p:nvPr/>
          </p:nvSpPr>
          <p:spPr>
            <a:xfrm>
              <a:off x="8319950" y="4180350"/>
              <a:ext cx="561600" cy="584100"/>
            </a:xfrm>
            <a:prstGeom prst="ellipse">
              <a:avLst/>
            </a:prstGeom>
            <a:noFill/>
            <a:ln w="19050" cap="flat" cmpd="sng">
              <a:solidFill>
                <a:srgbClr val="C0791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361" name="Google Shape;361;p20"/>
            <p:cNvSpPr/>
            <p:nvPr/>
          </p:nvSpPr>
          <p:spPr>
            <a:xfrm>
              <a:off x="6893375" y="1716075"/>
              <a:ext cx="561600" cy="584100"/>
            </a:xfrm>
            <a:prstGeom prst="ellipse">
              <a:avLst/>
            </a:prstGeom>
            <a:noFill/>
            <a:ln w="19050" cap="flat" cmpd="sng">
              <a:solidFill>
                <a:srgbClr val="C0791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3"/>
                </a:solidFill>
              </a:rPr>
              <a:t>Analysis Plan</a:t>
            </a:r>
            <a:endParaRPr>
              <a:solidFill>
                <a:schemeClr val="accent3"/>
              </a:solidFill>
            </a:endParaRPr>
          </a:p>
        </p:txBody>
      </p:sp>
      <p:grpSp>
        <p:nvGrpSpPr>
          <p:cNvPr id="367" name="Google Shape;367;p21"/>
          <p:cNvGrpSpPr/>
          <p:nvPr/>
        </p:nvGrpSpPr>
        <p:grpSpPr>
          <a:xfrm>
            <a:off x="135750" y="1188351"/>
            <a:ext cx="8837125" cy="3915924"/>
            <a:chOff x="135750" y="654951"/>
            <a:chExt cx="8837125" cy="3915924"/>
          </a:xfrm>
        </p:grpSpPr>
        <p:grpSp>
          <p:nvGrpSpPr>
            <p:cNvPr id="368" name="Google Shape;368;p21"/>
            <p:cNvGrpSpPr/>
            <p:nvPr/>
          </p:nvGrpSpPr>
          <p:grpSpPr>
            <a:xfrm>
              <a:off x="135750" y="850325"/>
              <a:ext cx="3731462" cy="1649400"/>
              <a:chOff x="135750" y="850325"/>
              <a:chExt cx="3731462" cy="1649400"/>
            </a:xfrm>
          </p:grpSpPr>
          <p:cxnSp>
            <p:nvCxnSpPr>
              <p:cNvPr id="369" name="Google Shape;369;p21"/>
              <p:cNvCxnSpPr/>
              <p:nvPr/>
            </p:nvCxnSpPr>
            <p:spPr>
              <a:xfrm rot="10800000">
                <a:off x="2642013" y="1654113"/>
                <a:ext cx="1225200" cy="0"/>
              </a:xfrm>
              <a:prstGeom prst="straightConnector1">
                <a:avLst/>
              </a:prstGeom>
              <a:noFill/>
              <a:ln w="9525" cap="flat" cmpd="sng">
                <a:solidFill>
                  <a:srgbClr val="249C91"/>
                </a:solidFill>
                <a:prstDash val="solid"/>
                <a:round/>
                <a:headEnd type="none" w="sm" len="sm"/>
                <a:tailEnd type="oval" w="med" len="med"/>
              </a:ln>
            </p:spPr>
          </p:cxnSp>
          <p:sp>
            <p:nvSpPr>
              <p:cNvPr id="370" name="Google Shape;370;p21"/>
              <p:cNvSpPr txBox="1"/>
              <p:nvPr/>
            </p:nvSpPr>
            <p:spPr>
              <a:xfrm>
                <a:off x="135750" y="850325"/>
                <a:ext cx="2297100" cy="16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5. Final Model Evaluation and Refinement</a:t>
                </a:r>
                <a:endParaRPr sz="1200" b="1">
                  <a:latin typeface="Roboto"/>
                  <a:ea typeface="Roboto"/>
                  <a:cs typeface="Roboto"/>
                  <a:sym typeface="Roboto"/>
                </a:endParaRPr>
              </a:p>
              <a:p>
                <a:pPr marL="0" lvl="0" indent="0" algn="l" rtl="0">
                  <a:lnSpc>
                    <a:spcPct val="115000"/>
                  </a:lnSpc>
                  <a:spcBef>
                    <a:spcPts val="1500"/>
                  </a:spcBef>
                  <a:spcAft>
                    <a:spcPts val="0"/>
                  </a:spcAft>
                  <a:buNone/>
                </a:pPr>
                <a:r>
                  <a:rPr lang="en" sz="900">
                    <a:latin typeface="Roboto"/>
                    <a:ea typeface="Roboto"/>
                    <a:cs typeface="Roboto"/>
                    <a:sym typeface="Roboto"/>
                  </a:rPr>
                  <a:t>Use rational and analytical skills to select significance predictors for the final general model to predict any universities FPI at any given year. Iterating on the analysis process as needed, refining models and interpretations based on outcomes and insights gained.</a:t>
                </a:r>
                <a:endParaRPr sz="900">
                  <a:latin typeface="Roboto"/>
                  <a:ea typeface="Roboto"/>
                  <a:cs typeface="Roboto"/>
                  <a:sym typeface="Roboto"/>
                </a:endParaRPr>
              </a:p>
            </p:txBody>
          </p:sp>
        </p:grpSp>
        <p:grpSp>
          <p:nvGrpSpPr>
            <p:cNvPr id="371" name="Google Shape;371;p21"/>
            <p:cNvGrpSpPr/>
            <p:nvPr/>
          </p:nvGrpSpPr>
          <p:grpSpPr>
            <a:xfrm>
              <a:off x="187200" y="2650775"/>
              <a:ext cx="3384738" cy="1504800"/>
              <a:chOff x="187200" y="2650775"/>
              <a:chExt cx="3384738" cy="1504800"/>
            </a:xfrm>
          </p:grpSpPr>
          <p:cxnSp>
            <p:nvCxnSpPr>
              <p:cNvPr id="372" name="Google Shape;372;p21"/>
              <p:cNvCxnSpPr/>
              <p:nvPr/>
            </p:nvCxnSpPr>
            <p:spPr>
              <a:xfrm rot="10800000">
                <a:off x="2641938" y="3108425"/>
                <a:ext cx="930000" cy="0"/>
              </a:xfrm>
              <a:prstGeom prst="straightConnector1">
                <a:avLst/>
              </a:prstGeom>
              <a:noFill/>
              <a:ln w="9525" cap="flat" cmpd="sng">
                <a:solidFill>
                  <a:srgbClr val="1F887E"/>
                </a:solidFill>
                <a:prstDash val="solid"/>
                <a:round/>
                <a:headEnd type="none" w="sm" len="sm"/>
                <a:tailEnd type="oval" w="med" len="med"/>
              </a:ln>
            </p:spPr>
          </p:cxnSp>
          <p:sp>
            <p:nvSpPr>
              <p:cNvPr id="373" name="Google Shape;373;p21"/>
              <p:cNvSpPr txBox="1"/>
              <p:nvPr/>
            </p:nvSpPr>
            <p:spPr>
              <a:xfrm>
                <a:off x="187200" y="2650775"/>
                <a:ext cx="2414100" cy="15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4. Year-Wise Analysis Predictor Selection</a:t>
                </a:r>
                <a:endParaRPr sz="1200" b="1">
                  <a:latin typeface="Roboto"/>
                  <a:ea typeface="Roboto"/>
                  <a:cs typeface="Roboto"/>
                  <a:sym typeface="Roboto"/>
                </a:endParaRPr>
              </a:p>
              <a:p>
                <a:pPr marL="0" lvl="0" indent="0" algn="l" rtl="0">
                  <a:lnSpc>
                    <a:spcPct val="115000"/>
                  </a:lnSpc>
                  <a:spcBef>
                    <a:spcPts val="1500"/>
                  </a:spcBef>
                  <a:spcAft>
                    <a:spcPts val="0"/>
                  </a:spcAft>
                  <a:buNone/>
                </a:pPr>
                <a:r>
                  <a:rPr lang="en" sz="900">
                    <a:latin typeface="Roboto"/>
                    <a:ea typeface="Roboto"/>
                    <a:cs typeface="Roboto"/>
                    <a:sym typeface="Roboto"/>
                  </a:rPr>
                  <a:t>Investigate all significant predictors of ten LASSO model and determine the most significant predictors, the magnitude of their coefficients, and goodness of fit measures</a:t>
                </a:r>
                <a:endParaRPr sz="900" b="1">
                  <a:latin typeface="Roboto"/>
                  <a:ea typeface="Roboto"/>
                  <a:cs typeface="Roboto"/>
                  <a:sym typeface="Roboto"/>
                </a:endParaRPr>
              </a:p>
            </p:txBody>
          </p:sp>
        </p:grpSp>
        <p:grpSp>
          <p:nvGrpSpPr>
            <p:cNvPr id="374" name="Google Shape;374;p21"/>
            <p:cNvGrpSpPr/>
            <p:nvPr/>
          </p:nvGrpSpPr>
          <p:grpSpPr>
            <a:xfrm>
              <a:off x="4657738" y="3310525"/>
              <a:ext cx="4228613" cy="1125900"/>
              <a:chOff x="4657738" y="3310525"/>
              <a:chExt cx="4228613" cy="1125900"/>
            </a:xfrm>
          </p:grpSpPr>
          <p:cxnSp>
            <p:nvCxnSpPr>
              <p:cNvPr id="375" name="Google Shape;375;p21"/>
              <p:cNvCxnSpPr/>
              <p:nvPr/>
            </p:nvCxnSpPr>
            <p:spPr>
              <a:xfrm>
                <a:off x="4657738" y="3854000"/>
                <a:ext cx="1838700" cy="0"/>
              </a:xfrm>
              <a:prstGeom prst="straightConnector1">
                <a:avLst/>
              </a:prstGeom>
              <a:noFill/>
              <a:ln w="9525" cap="flat" cmpd="sng">
                <a:solidFill>
                  <a:srgbClr val="1D7E75"/>
                </a:solidFill>
                <a:prstDash val="solid"/>
                <a:round/>
                <a:headEnd type="none" w="sm" len="sm"/>
                <a:tailEnd type="oval" w="med" len="med"/>
              </a:ln>
            </p:spPr>
          </p:cxnSp>
          <p:sp>
            <p:nvSpPr>
              <p:cNvPr id="376" name="Google Shape;376;p21"/>
              <p:cNvSpPr txBox="1"/>
              <p:nvPr/>
            </p:nvSpPr>
            <p:spPr>
              <a:xfrm>
                <a:off x="6589250" y="3310525"/>
                <a:ext cx="2297100" cy="112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3. Refine LASSO Analysis Approach</a:t>
                </a:r>
                <a:endParaRPr sz="1200" b="1">
                  <a:latin typeface="Roboto"/>
                  <a:ea typeface="Roboto"/>
                  <a:cs typeface="Roboto"/>
                  <a:sym typeface="Roboto"/>
                </a:endParaRPr>
              </a:p>
              <a:p>
                <a:pPr marL="0" lvl="0" indent="0" algn="l" rtl="0">
                  <a:spcBef>
                    <a:spcPts val="0"/>
                  </a:spcBef>
                  <a:spcAft>
                    <a:spcPts val="0"/>
                  </a:spcAft>
                  <a:buNone/>
                </a:pPr>
                <a:endParaRPr sz="1200" b="1">
                  <a:latin typeface="Roboto"/>
                  <a:ea typeface="Roboto"/>
                  <a:cs typeface="Roboto"/>
                  <a:sym typeface="Roboto"/>
                </a:endParaRPr>
              </a:p>
              <a:p>
                <a:pPr marL="0" lvl="0" indent="0" algn="l" rtl="0">
                  <a:spcBef>
                    <a:spcPts val="0"/>
                  </a:spcBef>
                  <a:spcAft>
                    <a:spcPts val="0"/>
                  </a:spcAft>
                  <a:buNone/>
                </a:pPr>
                <a:r>
                  <a:rPr lang="en" sz="900">
                    <a:latin typeface="Roboto"/>
                    <a:ea typeface="Roboto"/>
                    <a:cs typeface="Roboto"/>
                    <a:sym typeface="Roboto"/>
                  </a:rPr>
                  <a:t>Adapt the analysis by</a:t>
                </a:r>
                <a:r>
                  <a:rPr lang="en" sz="900">
                    <a:solidFill>
                      <a:schemeClr val="dk2"/>
                    </a:solidFill>
                    <a:latin typeface="Nunito"/>
                    <a:ea typeface="Nunito"/>
                    <a:cs typeface="Nunito"/>
                    <a:sym typeface="Nunito"/>
                  </a:rPr>
                  <a:t> </a:t>
                </a:r>
                <a:r>
                  <a:rPr lang="en" sz="900">
                    <a:latin typeface="Roboto"/>
                    <a:ea typeface="Roboto"/>
                    <a:cs typeface="Roboto"/>
                    <a:sym typeface="Roboto"/>
                  </a:rPr>
                  <a:t>performing yearly LASSO models utilizing the same stepwise regression setup now with variable selections and mitigating multicollinearity</a:t>
                </a:r>
                <a:endParaRPr sz="800">
                  <a:latin typeface="Roboto"/>
                  <a:ea typeface="Roboto"/>
                  <a:cs typeface="Roboto"/>
                  <a:sym typeface="Roboto"/>
                </a:endParaRPr>
              </a:p>
            </p:txBody>
          </p:sp>
        </p:grpSp>
        <p:grpSp>
          <p:nvGrpSpPr>
            <p:cNvPr id="377" name="Google Shape;377;p21"/>
            <p:cNvGrpSpPr/>
            <p:nvPr/>
          </p:nvGrpSpPr>
          <p:grpSpPr>
            <a:xfrm>
              <a:off x="5209838" y="1242975"/>
              <a:ext cx="3610612" cy="999300"/>
              <a:chOff x="5209838" y="1242975"/>
              <a:chExt cx="3610612" cy="999300"/>
            </a:xfrm>
          </p:grpSpPr>
          <p:sp>
            <p:nvSpPr>
              <p:cNvPr id="378" name="Google Shape;378;p21"/>
              <p:cNvSpPr txBox="1"/>
              <p:nvPr/>
            </p:nvSpPr>
            <p:spPr>
              <a:xfrm>
                <a:off x="6462450" y="1242975"/>
                <a:ext cx="2358000" cy="999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latin typeface="Roboto"/>
                    <a:ea typeface="Roboto"/>
                    <a:cs typeface="Roboto"/>
                    <a:sym typeface="Roboto"/>
                  </a:rPr>
                  <a:t>1. Initial Regression Analysis</a:t>
                </a:r>
                <a:endParaRPr sz="12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r" rtl="0">
                  <a:spcBef>
                    <a:spcPts val="0"/>
                  </a:spcBef>
                  <a:spcAft>
                    <a:spcPts val="1600"/>
                  </a:spcAft>
                  <a:buNone/>
                </a:pPr>
                <a:r>
                  <a:rPr lang="en" sz="900">
                    <a:latin typeface="Roboto"/>
                    <a:ea typeface="Roboto"/>
                    <a:cs typeface="Roboto"/>
                    <a:sym typeface="Roboto"/>
                  </a:rPr>
                  <a:t>Conduct yearly  stepwise multiple linear regression (MLR) for monetary variables and baseline FPI from previous year versus the following year’s FPI.</a:t>
                </a:r>
                <a:endParaRPr sz="900">
                  <a:latin typeface="Roboto"/>
                  <a:ea typeface="Roboto"/>
                  <a:cs typeface="Roboto"/>
                  <a:sym typeface="Roboto"/>
                </a:endParaRPr>
              </a:p>
            </p:txBody>
          </p:sp>
          <p:cxnSp>
            <p:nvCxnSpPr>
              <p:cNvPr id="379" name="Google Shape;379;p21"/>
              <p:cNvCxnSpPr/>
              <p:nvPr/>
            </p:nvCxnSpPr>
            <p:spPr>
              <a:xfrm>
                <a:off x="5209838" y="1654113"/>
                <a:ext cx="1286700" cy="0"/>
              </a:xfrm>
              <a:prstGeom prst="straightConnector1">
                <a:avLst/>
              </a:prstGeom>
              <a:noFill/>
              <a:ln w="9525" cap="flat" cmpd="sng">
                <a:solidFill>
                  <a:srgbClr val="155B55"/>
                </a:solidFill>
                <a:prstDash val="solid"/>
                <a:round/>
                <a:headEnd type="none" w="sm" len="sm"/>
                <a:tailEnd type="oval" w="med" len="med"/>
              </a:ln>
            </p:spPr>
          </p:cxnSp>
        </p:grpSp>
        <p:grpSp>
          <p:nvGrpSpPr>
            <p:cNvPr id="380" name="Google Shape;380;p21"/>
            <p:cNvGrpSpPr/>
            <p:nvPr/>
          </p:nvGrpSpPr>
          <p:grpSpPr>
            <a:xfrm>
              <a:off x="5610287" y="2160950"/>
              <a:ext cx="3362587" cy="1078500"/>
              <a:chOff x="5610288" y="2160950"/>
              <a:chExt cx="3362587" cy="1078500"/>
            </a:xfrm>
          </p:grpSpPr>
          <p:cxnSp>
            <p:nvCxnSpPr>
              <p:cNvPr id="381" name="Google Shape;381;p21"/>
              <p:cNvCxnSpPr/>
              <p:nvPr/>
            </p:nvCxnSpPr>
            <p:spPr>
              <a:xfrm>
                <a:off x="5610288" y="2775650"/>
                <a:ext cx="886200" cy="0"/>
              </a:xfrm>
              <a:prstGeom prst="straightConnector1">
                <a:avLst/>
              </a:prstGeom>
              <a:noFill/>
              <a:ln w="9525" cap="flat" cmpd="sng">
                <a:solidFill>
                  <a:srgbClr val="1B786F"/>
                </a:solidFill>
                <a:prstDash val="solid"/>
                <a:round/>
                <a:headEnd type="none" w="sm" len="sm"/>
                <a:tailEnd type="oval" w="med" len="med"/>
              </a:ln>
            </p:spPr>
          </p:cxnSp>
          <p:sp>
            <p:nvSpPr>
              <p:cNvPr id="382" name="Google Shape;382;p21"/>
              <p:cNvSpPr txBox="1"/>
              <p:nvPr/>
            </p:nvSpPr>
            <p:spPr>
              <a:xfrm>
                <a:off x="6558775" y="2160950"/>
                <a:ext cx="2414100" cy="107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    2. Identify Issues</a:t>
                </a:r>
                <a:endParaRPr sz="1200" b="1">
                  <a:latin typeface="Roboto"/>
                  <a:ea typeface="Roboto"/>
                  <a:cs typeface="Roboto"/>
                  <a:sym typeface="Roboto"/>
                </a:endParaRPr>
              </a:p>
              <a:p>
                <a:pPr marL="0" lvl="0" indent="0" algn="l" rtl="0">
                  <a:spcBef>
                    <a:spcPts val="0"/>
                  </a:spcBef>
                  <a:spcAft>
                    <a:spcPts val="0"/>
                  </a:spcAft>
                  <a:buNone/>
                </a:pPr>
                <a:endParaRPr sz="1200" b="1">
                  <a:latin typeface="Roboto"/>
                  <a:ea typeface="Roboto"/>
                  <a:cs typeface="Roboto"/>
                  <a:sym typeface="Roboto"/>
                </a:endParaRPr>
              </a:p>
              <a:p>
                <a:pPr marL="0" lvl="0" indent="0" algn="ctr" rtl="0">
                  <a:spcBef>
                    <a:spcPts val="0"/>
                  </a:spcBef>
                  <a:spcAft>
                    <a:spcPts val="0"/>
                  </a:spcAft>
                  <a:buNone/>
                </a:pPr>
                <a:r>
                  <a:rPr lang="en" sz="900">
                    <a:latin typeface="Roboto"/>
                    <a:ea typeface="Roboto"/>
                    <a:cs typeface="Roboto"/>
                    <a:sym typeface="Roboto"/>
                  </a:rPr>
                  <a:t>Assess multicollinearity among predictor variables, considering its impact on the inability to answer the research question.</a:t>
                </a:r>
                <a:endParaRPr sz="900" b="1">
                  <a:latin typeface="Roboto"/>
                  <a:ea typeface="Roboto"/>
                  <a:cs typeface="Roboto"/>
                  <a:sym typeface="Roboto"/>
                </a:endParaRPr>
              </a:p>
            </p:txBody>
          </p:sp>
        </p:grpSp>
        <p:grpSp>
          <p:nvGrpSpPr>
            <p:cNvPr id="383" name="Google Shape;383;p21"/>
            <p:cNvGrpSpPr/>
            <p:nvPr/>
          </p:nvGrpSpPr>
          <p:grpSpPr>
            <a:xfrm>
              <a:off x="2601236" y="654951"/>
              <a:ext cx="3922200" cy="3915924"/>
              <a:chOff x="2610905" y="610653"/>
              <a:chExt cx="3922200" cy="3922200"/>
            </a:xfrm>
          </p:grpSpPr>
          <p:sp>
            <p:nvSpPr>
              <p:cNvPr id="384" name="Google Shape;384;p21"/>
              <p:cNvSpPr/>
              <p:nvPr/>
            </p:nvSpPr>
            <p:spPr>
              <a:xfrm rot="-4980021">
                <a:off x="3204123" y="1186472"/>
                <a:ext cx="2771960" cy="2771960"/>
              </a:xfrm>
              <a:prstGeom prst="blockArc">
                <a:avLst>
                  <a:gd name="adj1" fmla="val 12602522"/>
                  <a:gd name="adj2" fmla="val 16867657"/>
                  <a:gd name="adj3" fmla="val 20844"/>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rot="7920309">
                <a:off x="3183402" y="1183149"/>
                <a:ext cx="2777207" cy="2777207"/>
              </a:xfrm>
              <a:prstGeom prst="blockArc">
                <a:avLst>
                  <a:gd name="adj1" fmla="val 12602522"/>
                  <a:gd name="adj2" fmla="val 16867657"/>
                  <a:gd name="adj3" fmla="val 20844"/>
                </a:avLst>
              </a:prstGeom>
              <a:solidFill>
                <a:srgbClr val="1B7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rot="3600063">
                <a:off x="3186335" y="1195681"/>
                <a:ext cx="2777488" cy="2777488"/>
              </a:xfrm>
              <a:prstGeom prst="blockArc">
                <a:avLst>
                  <a:gd name="adj1" fmla="val 12602522"/>
                  <a:gd name="adj2" fmla="val 16867657"/>
                  <a:gd name="adj3" fmla="val 20844"/>
                </a:avLst>
              </a:prstGeom>
              <a:solidFill>
                <a:srgbClr val="155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rot="4024705">
                <a:off x="5326681" y="1940898"/>
                <a:ext cx="578477" cy="579147"/>
              </a:xfrm>
              <a:prstGeom prst="pie">
                <a:avLst>
                  <a:gd name="adj1" fmla="val 6190354"/>
                  <a:gd name="adj2" fmla="val 14996165"/>
                </a:avLst>
              </a:prstGeom>
              <a:solidFill>
                <a:srgbClr val="1B786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rot="-6816027">
                <a:off x="5326729" y="1940918"/>
                <a:ext cx="578485" cy="579035"/>
              </a:xfrm>
              <a:prstGeom prst="pie">
                <a:avLst>
                  <a:gd name="adj1" fmla="val 4028252"/>
                  <a:gd name="adj2" fmla="val 17183677"/>
                </a:avLst>
              </a:prstGeom>
              <a:solidFill>
                <a:srgbClr val="1B7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rot="-9359762">
                <a:off x="3193941" y="1176205"/>
                <a:ext cx="2777287" cy="2777287"/>
              </a:xfrm>
              <a:prstGeom prst="blockArc">
                <a:avLst>
                  <a:gd name="adj1" fmla="val 12602522"/>
                  <a:gd name="adj2" fmla="val 16867657"/>
                  <a:gd name="adj3" fmla="val 20844"/>
                </a:avLst>
              </a:prstGeom>
              <a:solidFill>
                <a:srgbClr val="1D7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rot="-8936366">
                <a:off x="3659126" y="3173505"/>
                <a:ext cx="578551" cy="578963"/>
              </a:xfrm>
              <a:prstGeom prst="pie">
                <a:avLst>
                  <a:gd name="adj1" fmla="val 6190354"/>
                  <a:gd name="adj2" fmla="val 14996165"/>
                </a:avLst>
              </a:prstGeom>
              <a:solidFill>
                <a:srgbClr val="1F887E"/>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1"/>
              <p:cNvSpPr/>
              <p:nvPr/>
            </p:nvSpPr>
            <p:spPr>
              <a:xfrm rot="1824498">
                <a:off x="3659375" y="3173497"/>
                <a:ext cx="578475" cy="578885"/>
              </a:xfrm>
              <a:prstGeom prst="pie">
                <a:avLst>
                  <a:gd name="adj1" fmla="val 4028252"/>
                  <a:gd name="adj2" fmla="val 17183677"/>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p:nvPr/>
            </p:nvSpPr>
            <p:spPr>
              <a:xfrm rot="-600092">
                <a:off x="3198852" y="1195456"/>
                <a:ext cx="2777611" cy="2777611"/>
              </a:xfrm>
              <a:prstGeom prst="blockArc">
                <a:avLst>
                  <a:gd name="adj1" fmla="val 12513247"/>
                  <a:gd name="adj2" fmla="val 16867657"/>
                  <a:gd name="adj3" fmla="val 20844"/>
                </a:avLst>
              </a:prstGeom>
              <a:solidFill>
                <a:srgbClr val="249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1"/>
              <p:cNvSpPr/>
              <p:nvPr/>
            </p:nvSpPr>
            <p:spPr>
              <a:xfrm rot="-176551">
                <a:off x="4312105" y="1195442"/>
                <a:ext cx="578563" cy="579162"/>
              </a:xfrm>
              <a:prstGeom prst="pie">
                <a:avLst>
                  <a:gd name="adj1" fmla="val 6190354"/>
                  <a:gd name="adj2" fmla="val 14996165"/>
                </a:avLst>
              </a:prstGeom>
              <a:solidFill>
                <a:srgbClr val="155B55"/>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rot="10584085">
                <a:off x="4312088" y="1195622"/>
                <a:ext cx="578340" cy="578939"/>
              </a:xfrm>
              <a:prstGeom prst="pie">
                <a:avLst>
                  <a:gd name="adj1" fmla="val 4028252"/>
                  <a:gd name="adj2" fmla="val 17183677"/>
                </a:avLst>
              </a:prstGeom>
              <a:solidFill>
                <a:srgbClr val="155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rot="8344778">
                <a:off x="4940929" y="3162886"/>
                <a:ext cx="578465" cy="578888"/>
              </a:xfrm>
              <a:prstGeom prst="pie">
                <a:avLst>
                  <a:gd name="adj1" fmla="val 6190354"/>
                  <a:gd name="adj2" fmla="val 14996165"/>
                </a:avLst>
              </a:prstGeom>
              <a:solidFill>
                <a:srgbClr val="1D7E75"/>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p:nvPr/>
            </p:nvSpPr>
            <p:spPr>
              <a:xfrm rot="-2495643">
                <a:off x="4941000" y="3162728"/>
                <a:ext cx="578445" cy="579093"/>
              </a:xfrm>
              <a:prstGeom prst="pie">
                <a:avLst>
                  <a:gd name="adj1" fmla="val 4028252"/>
                  <a:gd name="adj2" fmla="val 17183677"/>
                </a:avLst>
              </a:prstGeom>
              <a:solidFill>
                <a:srgbClr val="1D7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1"/>
              <p:cNvSpPr/>
              <p:nvPr/>
            </p:nvSpPr>
            <p:spPr>
              <a:xfrm rot="-4556960">
                <a:off x="3257335" y="1939059"/>
                <a:ext cx="578302" cy="578957"/>
              </a:xfrm>
              <a:prstGeom prst="pie">
                <a:avLst>
                  <a:gd name="adj1" fmla="val 6190354"/>
                  <a:gd name="adj2" fmla="val 14996165"/>
                </a:avLst>
              </a:prstGeom>
              <a:solidFill>
                <a:srgbClr val="249C9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rot="6204541">
                <a:off x="3257468" y="1938977"/>
                <a:ext cx="578264" cy="578917"/>
              </a:xfrm>
              <a:prstGeom prst="pie">
                <a:avLst>
                  <a:gd name="adj1" fmla="val 4028252"/>
                  <a:gd name="adj2" fmla="val 17183677"/>
                </a:avLst>
              </a:prstGeom>
              <a:solidFill>
                <a:srgbClr val="249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txBox="1"/>
              <p:nvPr/>
            </p:nvSpPr>
            <p:spPr>
              <a:xfrm>
                <a:off x="4341900" y="1271896"/>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sp>
            <p:nvSpPr>
              <p:cNvPr id="400" name="Google Shape;400;p21"/>
              <p:cNvSpPr txBox="1"/>
              <p:nvPr/>
            </p:nvSpPr>
            <p:spPr>
              <a:xfrm>
                <a:off x="3274219" y="2018364"/>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05</a:t>
                </a:r>
                <a:endParaRPr sz="1600" b="1">
                  <a:solidFill>
                    <a:srgbClr val="FFFFFF"/>
                  </a:solidFill>
                  <a:latin typeface="Roboto"/>
                  <a:ea typeface="Roboto"/>
                  <a:cs typeface="Roboto"/>
                  <a:sym typeface="Roboto"/>
                </a:endParaRPr>
              </a:p>
              <a:p>
                <a:pPr marL="0" lvl="0" indent="0" algn="ctr" rtl="0">
                  <a:spcBef>
                    <a:spcPts val="0"/>
                  </a:spcBef>
                  <a:spcAft>
                    <a:spcPts val="0"/>
                  </a:spcAft>
                  <a:buNone/>
                </a:pPr>
                <a:endParaRPr sz="1600" b="1">
                  <a:solidFill>
                    <a:srgbClr val="FFFFFF"/>
                  </a:solidFill>
                  <a:latin typeface="Roboto"/>
                  <a:ea typeface="Roboto"/>
                  <a:cs typeface="Roboto"/>
                  <a:sym typeface="Roboto"/>
                </a:endParaRPr>
              </a:p>
            </p:txBody>
          </p:sp>
          <p:sp>
            <p:nvSpPr>
              <p:cNvPr id="401" name="Google Shape;401;p21"/>
              <p:cNvSpPr txBox="1"/>
              <p:nvPr/>
            </p:nvSpPr>
            <p:spPr>
              <a:xfrm>
                <a:off x="3685317" y="3247321"/>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a:p>
                <a:pPr marL="0" lvl="0" indent="0" algn="ctr" rtl="0">
                  <a:spcBef>
                    <a:spcPts val="0"/>
                  </a:spcBef>
                  <a:spcAft>
                    <a:spcPts val="0"/>
                  </a:spcAft>
                  <a:buNone/>
                </a:pPr>
                <a:endParaRPr sz="1600" b="1">
                  <a:solidFill>
                    <a:srgbClr val="FFFFFF"/>
                  </a:solidFill>
                  <a:latin typeface="Roboto"/>
                  <a:ea typeface="Roboto"/>
                  <a:cs typeface="Roboto"/>
                  <a:sym typeface="Roboto"/>
                </a:endParaRPr>
              </a:p>
            </p:txBody>
          </p:sp>
          <p:sp>
            <p:nvSpPr>
              <p:cNvPr id="402" name="Google Shape;402;p21"/>
              <p:cNvSpPr txBox="1"/>
              <p:nvPr/>
            </p:nvSpPr>
            <p:spPr>
              <a:xfrm>
                <a:off x="4955323" y="3247321"/>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sp>
            <p:nvSpPr>
              <p:cNvPr id="403" name="Google Shape;403;p21"/>
              <p:cNvSpPr txBox="1"/>
              <p:nvPr/>
            </p:nvSpPr>
            <p:spPr>
              <a:xfrm>
                <a:off x="5364737" y="2018364"/>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gr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1921</Words>
  <Application>Microsoft Macintosh PowerPoint</Application>
  <PresentationFormat>On-screen Show (16:9)</PresentationFormat>
  <Paragraphs>259</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Maven Pro</vt:lpstr>
      <vt:lpstr>Arial</vt:lpstr>
      <vt:lpstr>Roboto</vt:lpstr>
      <vt:lpstr>Times New Roman</vt:lpstr>
      <vt:lpstr>Nunito</vt:lpstr>
      <vt:lpstr>Momentum</vt:lpstr>
      <vt:lpstr>NIL Analysis</vt:lpstr>
      <vt:lpstr>Introduction</vt:lpstr>
      <vt:lpstr>Research Question</vt:lpstr>
      <vt:lpstr>Data Collection</vt:lpstr>
      <vt:lpstr>Data Collection</vt:lpstr>
      <vt:lpstr>Football Performance Index</vt:lpstr>
      <vt:lpstr>Exploratory Data Analysis</vt:lpstr>
      <vt:lpstr>PowerPoint Presentation</vt:lpstr>
      <vt:lpstr>Analysis Plan</vt:lpstr>
      <vt:lpstr>Part 1 - Initial Regression Analysis</vt:lpstr>
      <vt:lpstr>Part 2 - identify Issues: 2022 Example</vt:lpstr>
      <vt:lpstr>Part 3 - LASSO Approach</vt:lpstr>
      <vt:lpstr>Part 4 -        Year-wise Analysis Predictor selection</vt:lpstr>
      <vt:lpstr>Part 5 - Final Model Evaluation and Refinement</vt:lpstr>
      <vt:lpstr>Results in the Process</vt:lpstr>
      <vt:lpstr>Applied Example</vt:lpstr>
      <vt:lpstr>Discussion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Klein, Mark Christopher (mck9uf)</cp:lastModifiedBy>
  <cp:revision>1</cp:revision>
  <dcterms:modified xsi:type="dcterms:W3CDTF">2024-08-27T21:33:13Z</dcterms:modified>
</cp:coreProperties>
</file>